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Nunito" panose="020B0604020202020204" charset="0"/>
      <p:regular r:id="rId14"/>
      <p:bold r:id="rId15"/>
      <p:italic r:id="rId16"/>
      <p:boldItalic r:id="rId17"/>
    </p:embeddedFont>
    <p:embeddedFont>
      <p:font typeface="Maven Pro" panose="020B0604020202020204" charset="0"/>
      <p:regular r:id="rId18"/>
      <p:bold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01" d="100"/>
          <a:sy n="201" d="100"/>
        </p:scale>
        <p:origin x="576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80455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1743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8bf1eafe8b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8bf1eafe8b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8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9da0584d7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9da0584d7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6541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8bf1eafe8b_0_6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8bf1eafe8b_0_6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264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8bf1eafe8b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8bf1eafe8b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316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9506cbe68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9506cbe68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99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8bf1eafe8b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38bf1eafe8b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2250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8bf1eafe8b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8bf1eafe8b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85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8bf1eafe8b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8bf1eafe8b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418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8bf1eafe8b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8bf1eafe8b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1659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8bf1eafe8b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8bf1eafe8b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930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C00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>
            <a:spLocks noGrp="1"/>
          </p:cNvSpPr>
          <p:nvPr>
            <p:ph type="ctrTitle"/>
          </p:nvPr>
        </p:nvSpPr>
        <p:spPr>
          <a:xfrm>
            <a:off x="516948" y="1724050"/>
            <a:ext cx="7712652" cy="23751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Increasing Migration and </a:t>
            </a:r>
            <a:r>
              <a:rPr lang="en-US" sz="2600" dirty="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limate </a:t>
            </a:r>
            <a:r>
              <a:rPr lang="en-US" sz="2600" dirty="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hange Public</a:t>
            </a:r>
            <a:r>
              <a:rPr lang="en-US" sz="26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Awareness through Collaboration and Teaching</a:t>
            </a:r>
            <a:endParaRPr sz="2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 b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ACTIVITY 1</a:t>
            </a:r>
            <a:r>
              <a:rPr lang="en-US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l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 Climate Migrants role-play simulation</a:t>
            </a:r>
            <a:endParaRPr sz="2600" b="0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000" y="180275"/>
            <a:ext cx="2714625" cy="13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0950" y="4168600"/>
            <a:ext cx="2533050" cy="228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"/>
          <p:cNvSpPr txBox="1">
            <a:spLocks noGrp="1"/>
          </p:cNvSpPr>
          <p:nvPr>
            <p:ph type="body" idx="1"/>
          </p:nvPr>
        </p:nvSpPr>
        <p:spPr>
          <a:xfrm>
            <a:off x="441475" y="1009625"/>
            <a:ext cx="8399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140" b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Students write a personal consideration</a:t>
            </a:r>
            <a:endParaRPr sz="214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was the most difficult decision people involved had to make?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How did the climate event shape their thinking or priorities?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perspectives did you empathize with the most? Why?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Have you changed your mind about something? When and about which issue?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How does this compare to real situations faced by climate migrants today? </a:t>
            </a:r>
            <a:endParaRPr sz="18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2"/>
          <p:cNvSpPr txBox="1"/>
          <p:nvPr/>
        </p:nvSpPr>
        <p:spPr>
          <a:xfrm>
            <a:off x="1253225" y="384413"/>
            <a:ext cx="5940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2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Personal debrief &amp; reflection</a:t>
            </a:r>
            <a:endParaRPr sz="1000">
              <a:solidFill>
                <a:srgbClr val="F1C232"/>
              </a:solidFill>
            </a:endParaRPr>
          </a:p>
        </p:txBody>
      </p:sp>
      <p:pic>
        <p:nvPicPr>
          <p:cNvPr id="353" name="Google Shape;35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3"/>
          <p:cNvSpPr txBox="1">
            <a:spLocks noGrp="1"/>
          </p:cNvSpPr>
          <p:nvPr>
            <p:ph type="body" idx="1"/>
          </p:nvPr>
        </p:nvSpPr>
        <p:spPr>
          <a:xfrm>
            <a:off x="1143000" y="1009625"/>
            <a:ext cx="7295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 for your participation…</a:t>
            </a:r>
            <a:endParaRPr sz="28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59" name="Google Shape;3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 txBox="1">
            <a:spLocks noGrp="1"/>
          </p:cNvSpPr>
          <p:nvPr>
            <p:ph type="body" idx="1"/>
          </p:nvPr>
        </p:nvSpPr>
        <p:spPr>
          <a:xfrm>
            <a:off x="460425" y="1208501"/>
            <a:ext cx="79611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b="1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Objective</a:t>
            </a:r>
            <a:endParaRPr sz="2300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Understand the human impact and decision-making processes involved in climate-induced migration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b="1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Theme</a:t>
            </a:r>
            <a:endParaRPr sz="2300" b="1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Exploring the social and emotional complexities of climate driven displacement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5"/>
          <p:cNvSpPr txBox="1"/>
          <p:nvPr/>
        </p:nvSpPr>
        <p:spPr>
          <a:xfrm>
            <a:off x="336880" y="520725"/>
            <a:ext cx="7555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100" dirty="0">
                <a:solidFill>
                  <a:srgbClr val="FFFFFF"/>
                </a:solidFill>
                <a:latin typeface="+mn-lt"/>
                <a:ea typeface="Trebuchet MS"/>
                <a:cs typeface="Trebuchet MS"/>
                <a:sym typeface="Trebuchet MS"/>
              </a:rPr>
              <a:t>Climate change is displacing communities around the world</a:t>
            </a:r>
            <a:endParaRPr sz="300" dirty="0">
              <a:latin typeface="+mn-lt"/>
            </a:endParaRPr>
          </a:p>
        </p:txBody>
      </p:sp>
      <p:pic>
        <p:nvPicPr>
          <p:cNvPr id="293" name="Google Shape;29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69" y="1028625"/>
            <a:ext cx="7471271" cy="37721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842" y="4838700"/>
            <a:ext cx="63758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Source: https</a:t>
            </a:r>
            <a:r>
              <a:rPr lang="en-US" sz="1000" dirty="0">
                <a:solidFill>
                  <a:schemeClr val="bg1"/>
                </a:solidFill>
              </a:rPr>
              <a:t>://www.unrefugees.org/news/how-climate-change-impacts-refugees-and-displaced-communities/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6"/>
          <p:cNvSpPr txBox="1">
            <a:spLocks noGrp="1"/>
          </p:cNvSpPr>
          <p:nvPr>
            <p:ph type="body" idx="1"/>
          </p:nvPr>
        </p:nvSpPr>
        <p:spPr>
          <a:xfrm>
            <a:off x="468825" y="1589425"/>
            <a:ext cx="8389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l" sz="22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do you think people do when their environment </a:t>
            </a:r>
            <a:r>
              <a:rPr lang="en-US" sz="2200" i="1" dirty="0">
                <a:solidFill>
                  <a:schemeClr val="lt1"/>
                </a:solidFill>
                <a:latin typeface="Trebuchet MS"/>
              </a:rPr>
              <a:t>becomes difficult to live in</a:t>
            </a:r>
            <a:r>
              <a:rPr lang="el" sz="22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2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2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6"/>
          <p:cNvSpPr txBox="1"/>
          <p:nvPr/>
        </p:nvSpPr>
        <p:spPr>
          <a:xfrm>
            <a:off x="763325" y="535975"/>
            <a:ext cx="6716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700" dirty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Climate change is displacing communities around the world</a:t>
            </a:r>
            <a:endParaRPr sz="900" dirty="0"/>
          </a:p>
        </p:txBody>
      </p:sp>
      <p:pic>
        <p:nvPicPr>
          <p:cNvPr id="302" name="Google Shape;30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6"/>
          <p:cNvPicPr preferRelativeResize="0"/>
          <p:nvPr/>
        </p:nvPicPr>
        <p:blipFill rotWithShape="1">
          <a:blip r:embed="rId5">
            <a:alphaModFix/>
          </a:blip>
          <a:srcRect l="12623" t="5150" r="35558"/>
          <a:stretch/>
        </p:blipFill>
        <p:spPr>
          <a:xfrm>
            <a:off x="285750" y="2509550"/>
            <a:ext cx="2538152" cy="222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6"/>
          <p:cNvPicPr preferRelativeResize="0"/>
          <p:nvPr/>
        </p:nvPicPr>
        <p:blipFill rotWithShape="1">
          <a:blip r:embed="rId6">
            <a:alphaModFix/>
          </a:blip>
          <a:srcRect r="35207" b="3147"/>
          <a:stretch/>
        </p:blipFill>
        <p:spPr>
          <a:xfrm>
            <a:off x="6143675" y="2533875"/>
            <a:ext cx="2591025" cy="222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6"/>
          <p:cNvPicPr preferRelativeResize="0"/>
          <p:nvPr/>
        </p:nvPicPr>
        <p:blipFill rotWithShape="1">
          <a:blip r:embed="rId7">
            <a:alphaModFix/>
          </a:blip>
          <a:srcRect b="-4504"/>
          <a:stretch/>
        </p:blipFill>
        <p:spPr>
          <a:xfrm>
            <a:off x="3001050" y="2509550"/>
            <a:ext cx="2999100" cy="234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"/>
          <p:cNvSpPr txBox="1">
            <a:spLocks noGrp="1"/>
          </p:cNvSpPr>
          <p:nvPr>
            <p:ph type="body" idx="1"/>
          </p:nvPr>
        </p:nvSpPr>
        <p:spPr>
          <a:xfrm>
            <a:off x="468825" y="1039825"/>
            <a:ext cx="8036400" cy="39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Welcome to Maji Village, a coastal community that has endured five major cyclones in the past decade. 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Saltwater has ruined crops, homes are damaged, and fishing is no longer reliable. 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The community must decide its future: stay and adapt, or leave and migrate inland or to the city.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100" y="112863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7"/>
          <p:cNvSpPr txBox="1"/>
          <p:nvPr/>
        </p:nvSpPr>
        <p:spPr>
          <a:xfrm>
            <a:off x="596725" y="738150"/>
            <a:ext cx="61860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1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Activity: Role playing Scenario</a:t>
            </a:r>
            <a:endParaRPr sz="3100">
              <a:solidFill>
                <a:srgbClr val="F1C23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13" name="Google Shape;31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8"/>
          <p:cNvSpPr txBox="1">
            <a:spLocks noGrp="1"/>
          </p:cNvSpPr>
          <p:nvPr>
            <p:ph type="body" idx="1"/>
          </p:nvPr>
        </p:nvSpPr>
        <p:spPr>
          <a:xfrm>
            <a:off x="468825" y="1064800"/>
            <a:ext cx="8303400" cy="358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Local farmer (lost crops due to saltwater)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Young student (dreams of moving to the city)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Village mayor (seeks to protect traditions)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NGO worker (offers support and information)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Fisher (can no longer earn a living)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owner (wants to invest in the town)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Health worker (concerned about disease and infrastructure)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Silent summarizers: 1-2 students who summarize main issues raised during the discussion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Public: all other students will ask questions to in-role participants</a:t>
            </a: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9" name="Google Shape;3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8"/>
          <p:cNvSpPr txBox="1"/>
          <p:nvPr/>
        </p:nvSpPr>
        <p:spPr>
          <a:xfrm>
            <a:off x="1053325" y="342000"/>
            <a:ext cx="47916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1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Roles distribution</a:t>
            </a:r>
            <a:endParaRPr sz="900">
              <a:solidFill>
                <a:srgbClr val="F1C232"/>
              </a:solidFill>
            </a:endParaRPr>
          </a:p>
        </p:txBody>
      </p:sp>
      <p:pic>
        <p:nvPicPr>
          <p:cNvPr id="321" name="Google Shape;3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238537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9"/>
          <p:cNvSpPr txBox="1">
            <a:spLocks noGrp="1"/>
          </p:cNvSpPr>
          <p:nvPr>
            <p:ph type="body" idx="1"/>
          </p:nvPr>
        </p:nvSpPr>
        <p:spPr>
          <a:xfrm>
            <a:off x="235500" y="950075"/>
            <a:ext cx="8673000" cy="3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Trebuchet MS"/>
              <a:buAutoNum type="arabicPeriod"/>
            </a:pPr>
            <a:r>
              <a:rPr lang="el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Personal presentation each role’s position (1-2 min)</a:t>
            </a:r>
            <a:endParaRPr sz="21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  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Guiding questions: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628650" lvl="0" indent="-358775" algn="l" rtl="0">
              <a:lnSpc>
                <a:spcPct val="114000"/>
              </a:lnSpc>
              <a:spcAft>
                <a:spcPts val="0"/>
              </a:spcAft>
              <a:buClr>
                <a:schemeClr val="lt1"/>
              </a:buClr>
              <a:buSzPts val="20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Should the community stay and adapt, relocate together, or migrate individually?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628650" lvl="0" indent="-358775" algn="l" rtl="0">
              <a:lnSpc>
                <a:spcPct val="114000"/>
              </a:lnSpc>
              <a:spcAft>
                <a:spcPts val="0"/>
              </a:spcAft>
              <a:buClr>
                <a:schemeClr val="lt1"/>
              </a:buClr>
              <a:buSzPts val="20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are the personal, social, and economic challenges of each option?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6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9525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</a:pPr>
            <a:r>
              <a:rPr lang="en-US" sz="21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l" sz="21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Roles debate and negotiation</a:t>
            </a:r>
            <a:endParaRPr sz="21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</a:pPr>
            <a:r>
              <a:rPr lang="en-US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3. </a:t>
            </a:r>
            <a:r>
              <a:rPr lang="el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Public Question Time</a:t>
            </a:r>
            <a:endParaRPr sz="21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" sz="21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At the end the public can ask any question to the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in-role</a:t>
            </a:r>
            <a:r>
              <a:rPr lang="el" sz="21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participants</a:t>
            </a:r>
            <a:endParaRPr sz="19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9"/>
          <p:cNvSpPr txBox="1"/>
          <p:nvPr/>
        </p:nvSpPr>
        <p:spPr>
          <a:xfrm>
            <a:off x="947025" y="426400"/>
            <a:ext cx="6460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0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Role presentation / simulation</a:t>
            </a:r>
            <a:endParaRPr sz="800">
              <a:solidFill>
                <a:srgbClr val="F1C232"/>
              </a:solidFill>
            </a:endParaRPr>
          </a:p>
        </p:txBody>
      </p:sp>
      <p:pic>
        <p:nvPicPr>
          <p:cNvPr id="329" name="Google Shape;3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2705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0"/>
          <p:cNvSpPr txBox="1">
            <a:spLocks noGrp="1"/>
          </p:cNvSpPr>
          <p:nvPr>
            <p:ph type="body" idx="1"/>
          </p:nvPr>
        </p:nvSpPr>
        <p:spPr>
          <a:xfrm>
            <a:off x="372450" y="1208475"/>
            <a:ext cx="8399100" cy="336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4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Silent summarizers present the main topics of the discussion</a:t>
            </a:r>
            <a:endParaRPr sz="24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Who supports migration and why?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Who proposes ways to stay and adapt?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were the main disagreements between characters?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were the main agreements?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34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solutions were proposed? </a:t>
            </a:r>
            <a:r>
              <a:rPr lang="el" sz="2100" i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0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0"/>
          <p:cNvSpPr txBox="1"/>
          <p:nvPr/>
        </p:nvSpPr>
        <p:spPr>
          <a:xfrm>
            <a:off x="1270050" y="469575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  <a:endParaRPr>
              <a:solidFill>
                <a:srgbClr val="F1C232"/>
              </a:solidFill>
            </a:endParaRPr>
          </a:p>
        </p:txBody>
      </p:sp>
      <p:pic>
        <p:nvPicPr>
          <p:cNvPr id="337" name="Google Shape;33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7480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1"/>
          <p:cNvSpPr txBox="1">
            <a:spLocks noGrp="1"/>
          </p:cNvSpPr>
          <p:nvPr>
            <p:ph type="body" idx="1"/>
          </p:nvPr>
        </p:nvSpPr>
        <p:spPr>
          <a:xfrm>
            <a:off x="468825" y="1757500"/>
            <a:ext cx="8467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810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did you learn from this activity?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Did it change your mind about anything</a:t>
            </a: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Do you know of communities facing similar challenges today</a:t>
            </a: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3" name="Google Shape;34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21"/>
          <p:cNvSpPr txBox="1"/>
          <p:nvPr/>
        </p:nvSpPr>
        <p:spPr>
          <a:xfrm>
            <a:off x="1012300" y="741700"/>
            <a:ext cx="63198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7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Collective debrief and connection to the real world</a:t>
            </a:r>
            <a:endParaRPr sz="500">
              <a:solidFill>
                <a:srgbClr val="F1C232"/>
              </a:solidFill>
            </a:endParaRPr>
          </a:p>
        </p:txBody>
      </p:sp>
      <p:pic>
        <p:nvPicPr>
          <p:cNvPr id="345" name="Google Shape;34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3130" y="-21585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455</Words>
  <Application>Microsoft Office PowerPoint</Application>
  <PresentationFormat>On-screen Show (16:9)</PresentationFormat>
  <Paragraphs>61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Nunito</vt:lpstr>
      <vt:lpstr>Arial</vt:lpstr>
      <vt:lpstr>Maven Pro</vt:lpstr>
      <vt:lpstr>Trebuchet MS</vt:lpstr>
      <vt:lpstr>Momentum</vt:lpstr>
      <vt:lpstr>Increasing Migration and climate change Public Awareness through Collaboration and Teaching  ACTIVITY 1: Climate Migrants role-play simulation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Migration and Climate Change Public Awareness through Collaboration and Teaching  ACTIVITY 1. Climate Migrants role-play simulation</dc:title>
  <dc:creator>Vs</dc:creator>
  <cp:lastModifiedBy>dsidir</cp:lastModifiedBy>
  <cp:revision>6</cp:revision>
  <dcterms:modified xsi:type="dcterms:W3CDTF">2025-12-10T19:55:36Z</dcterms:modified>
</cp:coreProperties>
</file>