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6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7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 bookmarkIdSeed="2">
  <p:sldMasterIdLst>
    <p:sldMasterId id="2147483648" r:id="rId1"/>
  </p:sldMasterIdLst>
  <p:sldIdLst>
    <p:sldId id="296" r:id="rId2"/>
    <p:sldId id="311" r:id="rId3"/>
    <p:sldId id="284" r:id="rId4"/>
    <p:sldId id="297" r:id="rId5"/>
    <p:sldId id="310" r:id="rId6"/>
    <p:sldId id="265" r:id="rId7"/>
    <p:sldId id="268" r:id="rId8"/>
    <p:sldId id="309" r:id="rId9"/>
    <p:sldId id="313" r:id="rId10"/>
    <p:sldId id="306" r:id="rId11"/>
    <p:sldId id="271" r:id="rId12"/>
    <p:sldId id="273" r:id="rId13"/>
    <p:sldId id="274" r:id="rId14"/>
    <p:sldId id="275" r:id="rId15"/>
    <p:sldId id="276" r:id="rId16"/>
    <p:sldId id="277" r:id="rId17"/>
    <p:sldId id="278" r:id="rId18"/>
    <p:sldId id="286" r:id="rId19"/>
    <p:sldId id="260" r:id="rId20"/>
    <p:sldId id="288" r:id="rId21"/>
    <p:sldId id="289" r:id="rId22"/>
    <p:sldId id="290" r:id="rId23"/>
    <p:sldId id="291" r:id="rId24"/>
    <p:sldId id="292" r:id="rId25"/>
    <p:sldId id="293" r:id="rId26"/>
    <p:sldId id="294" r:id="rId27"/>
    <p:sldId id="295" r:id="rId28"/>
    <p:sldId id="314" r:id="rId29"/>
    <p:sldId id="312" r:id="rId30"/>
    <p:sldId id="263" r:id="rId31"/>
    <p:sldId id="282" r:id="rId32"/>
    <p:sldId id="283" r:id="rId3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88" d="100"/>
          <a:sy n="88" d="100"/>
        </p:scale>
        <p:origin x="418" y="5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Book3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Book3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oleObject" Target="file:///D:\IMPACT%20PROJECT\Write%20Up\FINAL%20REPORT_COMMENTS\Final%20report\Book3_graphs%20for%20combined%20data.xlsx" TargetMode="External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oleObject" Target="file:///D:\IMPACT%20PROJECT\Write%20Up\FINAL%20REPORT_COMMENTS\Final%20report\Book3_graphs%20for%20combined%20data.xlsx" TargetMode="Externa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oleObject" Target="file:///D:\IMPACT%20PROJECT\Write%20Up\FINAL%20REPORT_COMMENTS\Final%20report\Book3_graphs%20for%20combined%20data.xlsx" TargetMode="External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oleObject" Target="file:///D:\IMPACT%20PROJECT\Write%20Up\FINAL%20REPORT_COMMENTS\Final%20report\Book3_graphs%20for%20combined%20data.xlsx" TargetMode="External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oleObject" Target="file:///D:\IMPACT%20PROJECT\Write%20Up\FINAL%20REPORT_COMMENTS\Final%20report\Book3_graphs%20for%20combined%20data.xlsx" TargetMode="External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lang="en-US"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/>
              <a:t>A) Have you heard of climate change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lang="en-US"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solidFill>
                <a:srgbClr val="00B0F0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</c:dPt>
          <c:dLbls>
            <c:dLbl>
              <c:idx val="2"/>
              <c:layout>
                <c:manualLayout>
                  <c:x val="2.36373578302712E-2"/>
                  <c:y val="0.11145304753572501"/>
                </c:manualLayout>
              </c:layout>
              <c:dLblPos val="bestFit"/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lang="en-US"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Sheet3!$B$3:$B$5</c:f>
              <c:strCache>
                <c:ptCount val="3"/>
                <c:pt idx="0">
                  <c:v>yes</c:v>
                </c:pt>
                <c:pt idx="1">
                  <c:v>No</c:v>
                </c:pt>
                <c:pt idx="2">
                  <c:v>Don't know</c:v>
                </c:pt>
              </c:strCache>
            </c:strRef>
          </c:cat>
          <c:val>
            <c:numRef>
              <c:f>Sheet3!$C$3:$C$5</c:f>
              <c:numCache>
                <c:formatCode>General</c:formatCode>
                <c:ptCount val="3"/>
                <c:pt idx="0">
                  <c:v>564</c:v>
                </c:pt>
                <c:pt idx="1">
                  <c:v>23</c:v>
                </c:pt>
                <c:pt idx="2">
                  <c:v>31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lang="en-US"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  <c:extLst>
      <c:ext uri="{0b15fc19-7d7d-44ad-8c2d-2c3a37ce22c3}">
        <chartProps xmlns="https://web.wps.cn/et/2018/main" chartId="{f1ee1462-a220-4fd5-a7d0-fbf2d7273a03}"/>
      </c:ext>
    </c:extLst>
  </c:chart>
  <c:spPr>
    <a:noFill/>
    <a:ln>
      <a:noFill/>
    </a:ln>
    <a:effectLst/>
  </c:spPr>
  <c:txPr>
    <a:bodyPr/>
    <a:lstStyle/>
    <a:p>
      <a:pPr>
        <a:defRPr lang="en-US"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lang="en-US"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/>
              <a:t>B) Have you heard of climate change induced migration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lang="en-US"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solidFill>
                <a:srgbClr val="00B0F0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lang="en-US"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Sheet3!$F$3:$F$5</c:f>
              <c:strCache>
                <c:ptCount val="3"/>
                <c:pt idx="0">
                  <c:v>Yes</c:v>
                </c:pt>
                <c:pt idx="1">
                  <c:v>No</c:v>
                </c:pt>
                <c:pt idx="2">
                  <c:v>Don't know</c:v>
                </c:pt>
              </c:strCache>
            </c:strRef>
          </c:cat>
          <c:val>
            <c:numRef>
              <c:f>Sheet3!$G$3:$G$5</c:f>
              <c:numCache>
                <c:formatCode>General</c:formatCode>
                <c:ptCount val="3"/>
                <c:pt idx="0">
                  <c:v>380</c:v>
                </c:pt>
                <c:pt idx="1">
                  <c:v>157</c:v>
                </c:pt>
                <c:pt idx="2">
                  <c:v>81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lang="en-US"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  <c:extLst>
      <c:ext uri="{0b15fc19-7d7d-44ad-8c2d-2c3a37ce22c3}">
        <chartProps xmlns="https://web.wps.cn/et/2018/main" chartId="{4820c878-b798-412a-a9d9-957db0400984}"/>
      </c:ext>
    </c:extLst>
  </c:chart>
  <c:spPr>
    <a:noFill/>
    <a:ln>
      <a:noFill/>
    </a:ln>
    <a:effectLst/>
  </c:spPr>
  <c:txPr>
    <a:bodyPr/>
    <a:lstStyle/>
    <a:p>
      <a:pPr>
        <a:defRPr lang="en-US"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spPr>
            <a:solidFill>
              <a:srgbClr val="0070C0">
                <a:alpha val="85000"/>
              </a:srgbClr>
            </a:solidFill>
            <a:ln w="9525" cap="flat" cmpd="sng" algn="ctr">
              <a:solidFill>
                <a:schemeClr val="lt1">
                  <a:alpha val="50000"/>
                </a:schemeClr>
              </a:solidFill>
              <a:round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lang="en-US" sz="9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Sheet5!$O$2:$O$14</c:f>
              <c:strCache>
                <c:ptCount val="13"/>
                <c:pt idx="0">
                  <c:v>television</c:v>
                </c:pt>
                <c:pt idx="1">
                  <c:v>radio</c:v>
                </c:pt>
                <c:pt idx="2">
                  <c:v>newspaper</c:v>
                </c:pt>
                <c:pt idx="3">
                  <c:v>internet</c:v>
                </c:pt>
                <c:pt idx="4">
                  <c:v>journal</c:v>
                </c:pt>
                <c:pt idx="5">
                  <c:v>env_group</c:v>
                </c:pt>
                <c:pt idx="6">
                  <c:v>school</c:v>
                </c:pt>
                <c:pt idx="7">
                  <c:v>government</c:v>
                </c:pt>
                <c:pt idx="8">
                  <c:v>public_lib</c:v>
                </c:pt>
                <c:pt idx="9">
                  <c:v>friends_family</c:v>
                </c:pt>
                <c:pt idx="10">
                  <c:v>local_council</c:v>
                </c:pt>
                <c:pt idx="11">
                  <c:v>energy_supplier</c:v>
                </c:pt>
                <c:pt idx="12">
                  <c:v>other</c:v>
                </c:pt>
              </c:strCache>
            </c:strRef>
          </c:cat>
          <c:val>
            <c:numRef>
              <c:f>Sheet5!$P$2:$P$14</c:f>
              <c:numCache>
                <c:formatCode>General</c:formatCode>
                <c:ptCount val="13"/>
                <c:pt idx="0">
                  <c:v>473</c:v>
                </c:pt>
                <c:pt idx="1">
                  <c:v>129</c:v>
                </c:pt>
                <c:pt idx="2">
                  <c:v>84</c:v>
                </c:pt>
                <c:pt idx="3">
                  <c:v>432</c:v>
                </c:pt>
                <c:pt idx="4">
                  <c:v>55</c:v>
                </c:pt>
                <c:pt idx="5">
                  <c:v>61</c:v>
                </c:pt>
                <c:pt idx="6">
                  <c:v>406</c:v>
                </c:pt>
                <c:pt idx="7">
                  <c:v>50</c:v>
                </c:pt>
                <c:pt idx="8">
                  <c:v>23</c:v>
                </c:pt>
                <c:pt idx="9">
                  <c:v>243</c:v>
                </c:pt>
                <c:pt idx="10">
                  <c:v>29</c:v>
                </c:pt>
                <c:pt idx="11">
                  <c:v>30</c:v>
                </c:pt>
                <c:pt idx="12">
                  <c:v>71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65"/>
        <c:axId val="248122984"/>
        <c:axId val="248123368"/>
      </c:barChart>
      <c:catAx>
        <c:axId val="248122984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19050" cap="flat" cmpd="sng" algn="ctr">
            <a:solidFill>
              <a:schemeClr val="dk1">
                <a:lumMod val="75000"/>
                <a:lumOff val="2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en-US" sz="900" b="0" i="0" u="none" strike="noStrike" kern="1200" cap="all" baseline="0">
                <a:solidFill>
                  <a:schemeClr val="dk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8123368"/>
        <c:crosses val="autoZero"/>
        <c:auto val="1"/>
        <c:lblAlgn val="ctr"/>
        <c:lblOffset val="100"/>
        <c:noMultiLvlLbl val="0"/>
      </c:catAx>
      <c:valAx>
        <c:axId val="248123368"/>
        <c:scaling>
          <c:orientation val="minMax"/>
        </c:scaling>
        <c:delete val="0"/>
        <c:axPos val="b"/>
        <c:majorGridlines>
          <c:spPr>
            <a:ln w="9525" cap="flat" cmpd="sng" algn="ctr">
              <a:gradFill>
                <a:gsLst>
                  <a:gs pos="100000">
                    <a:schemeClr val="dk1">
                      <a:lumMod val="95000"/>
                      <a:lumOff val="5000"/>
                      <a:alpha val="42000"/>
                    </a:schemeClr>
                  </a:gs>
                  <a:gs pos="0">
                    <a:schemeClr val="lt1">
                      <a:lumMod val="75000"/>
                      <a:alpha val="36000"/>
                    </a:schemeClr>
                  </a:gs>
                </a:gsLst>
                <a:lin ang="5400000" scaled="0"/>
              </a:gra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en-US" sz="900" b="0" i="0" u="none" strike="noStrike" kern="1200" baseline="0">
                <a:solidFill>
                  <a:schemeClr val="dk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812298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uri="{0b15fc19-7d7d-44ad-8c2d-2c3a37ce22c3}">
        <chartProps xmlns="https://web.wps.cn/et/2018/main" chartId="{83eeec21-aff0-4c03-bcb1-a13b26feffaf}"/>
      </c:ext>
    </c:extLst>
  </c:chart>
  <c:spPr>
    <a:gradFill flip="none" rotWithShape="1">
      <a:gsLst>
        <a:gs pos="0">
          <a:schemeClr val="lt1"/>
        </a:gs>
        <a:gs pos="39000">
          <a:schemeClr val="lt1"/>
        </a:gs>
        <a:gs pos="100000">
          <a:schemeClr val="lt1">
            <a:lumMod val="75000"/>
          </a:schemeClr>
        </a:gs>
      </a:gsLst>
      <a:path path="circle">
        <a:fillToRect l="50000" t="-80000" r="50000" b="180000"/>
      </a:path>
      <a:tileRect/>
    </a:gradFill>
    <a:ln w="9525" cap="flat" cmpd="sng" algn="ctr">
      <a:solidFill>
        <a:schemeClr val="dk1">
          <a:lumMod val="25000"/>
          <a:lumOff val="75000"/>
        </a:schemeClr>
      </a:solidFill>
      <a:round/>
    </a:ln>
    <a:effectLst/>
  </c:spPr>
  <c:txPr>
    <a:bodyPr/>
    <a:lstStyle/>
    <a:p>
      <a:pPr>
        <a:defRPr lang="en-US"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50"/>
      <c:rotY val="0"/>
      <c:depthPercent val="100"/>
      <c:rAngAx val="0"/>
    </c:view3D>
    <c:floor>
      <c:thickness val="0"/>
      <c:spPr>
        <a:noFill/>
        <a:ln>
          <a:noFill/>
        </a:ln>
        <a:effectLst/>
      </c:spPr>
    </c:floor>
    <c:sideWall>
      <c:thickness val="0"/>
      <c:spPr>
        <a:noFill/>
        <a:ln>
          <a:noFill/>
        </a:ln>
        <a:effectLst/>
      </c:spPr>
    </c:sideWall>
    <c:backWall>
      <c:thickness val="0"/>
      <c:spPr>
        <a:noFill/>
        <a:ln>
          <a:noFill/>
        </a:ln>
        <a:effectLst/>
      </c:spPr>
    </c:backWall>
    <c:plotArea>
      <c:layout/>
      <c:pie3DChart>
        <c:varyColors val="1"/>
        <c:ser>
          <c:idx val="0"/>
          <c:order val="0"/>
          <c:dPt>
            <c:idx val="0"/>
            <c:bubble3D val="0"/>
            <c:spPr>
              <a:solidFill>
                <a:srgbClr val="FFC000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  <a:scene3d>
                <a:camera prst="orthographicFront"/>
                <a:lightRig rig="threePt" dir="t"/>
              </a:scene3d>
              <a:sp3d/>
            </c:spPr>
          </c:dPt>
          <c:dPt>
            <c:idx val="1"/>
            <c:bubble3D val="0"/>
            <c:spPr>
              <a:solidFill>
                <a:schemeClr val="accent2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  <a:scene3d>
                <a:camera prst="orthographicFront"/>
                <a:lightRig rig="threePt" dir="t"/>
              </a:scene3d>
              <a:sp3d/>
            </c:spPr>
          </c:dPt>
          <c:dPt>
            <c:idx val="2"/>
            <c:bubble3D val="0"/>
            <c:spPr>
              <a:solidFill>
                <a:srgbClr val="00B0F0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  <a:scene3d>
                <a:camera prst="orthographicFront"/>
                <a:lightRig rig="threePt" dir="t"/>
              </a:scene3d>
              <a:sp3d/>
            </c:spPr>
          </c:dPt>
          <c:dLbls>
            <c:spPr>
              <a:pattFill prst="pct75">
                <a:fgClr>
                  <a:sysClr val="windowText" lastClr="000000">
                    <a:lumMod val="75000"/>
                    <a:lumOff val="25000"/>
                  </a:sysClr>
                </a:fgClr>
                <a:bgClr>
                  <a:sysClr val="windowText" lastClr="000000">
                    <a:lumMod val="65000"/>
                    <a:lumOff val="35000"/>
                  </a:sysClr>
                </a:bgClr>
              </a:patt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lang="en-US" sz="10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 w="9525">
                  <a:solidFill>
                    <a:schemeClr val="dk1">
                      <a:lumMod val="50000"/>
                      <a:lumOff val="50000"/>
                    </a:schemeClr>
                  </a:solidFill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'tacle climate change'!$A$4:$A$6</c:f>
              <c:strCache>
                <c:ptCount val="3"/>
                <c:pt idx="0">
                  <c:v>Don't know</c:v>
                </c:pt>
                <c:pt idx="1">
                  <c:v>No</c:v>
                </c:pt>
                <c:pt idx="2">
                  <c:v>Yes</c:v>
                </c:pt>
              </c:strCache>
            </c:strRef>
          </c:cat>
          <c:val>
            <c:numRef>
              <c:f>'tacle climate change'!$B$4:$B$6</c:f>
              <c:numCache>
                <c:formatCode>General</c:formatCode>
                <c:ptCount val="3"/>
                <c:pt idx="0">
                  <c:v>15.7</c:v>
                </c:pt>
                <c:pt idx="1">
                  <c:v>9.7100000000000009</c:v>
                </c:pt>
                <c:pt idx="2">
                  <c:v>74.599999999999994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1"/>
          <c:showBubbleSize val="0"/>
          <c:showLeaderLines val="1"/>
        </c:dLbls>
      </c:pie3DChart>
      <c:spPr>
        <a:noFill/>
        <a:ln>
          <a:noFill/>
        </a:ln>
        <a:effectLst/>
      </c:spPr>
    </c:plotArea>
    <c:legend>
      <c:legendPos val="r"/>
      <c:overlay val="0"/>
      <c:spPr>
        <a:solidFill>
          <a:schemeClr val="lt1">
            <a:lumMod val="95000"/>
            <a:alpha val="39000"/>
          </a:schemeClr>
        </a:solidFill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lang="en-US" sz="900" b="0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  <c:extLst>
      <c:ext uri="{0b15fc19-7d7d-44ad-8c2d-2c3a37ce22c3}">
        <chartProps xmlns="https://web.wps.cn/et/2018/main" chartId="{28a49ace-32d1-4589-b5b7-4b21c2854dae}"/>
      </c:ext>
    </c:extLst>
  </c:chart>
  <c:spPr>
    <a:gradFill flip="none" rotWithShape="1">
      <a:gsLst>
        <a:gs pos="0">
          <a:schemeClr val="lt1"/>
        </a:gs>
        <a:gs pos="39000">
          <a:schemeClr val="lt1"/>
        </a:gs>
        <a:gs pos="100000">
          <a:schemeClr val="lt1">
            <a:lumMod val="75000"/>
          </a:schemeClr>
        </a:gs>
      </a:gsLst>
      <a:path path="circle">
        <a:fillToRect l="50000" t="-80000" r="50000" b="180000"/>
      </a:path>
      <a:tileRect/>
    </a:gradFill>
    <a:ln w="9525" cap="flat" cmpd="sng" algn="ctr">
      <a:solidFill>
        <a:schemeClr val="dk1">
          <a:lumMod val="25000"/>
          <a:lumOff val="75000"/>
        </a:schemeClr>
      </a:solidFill>
      <a:round/>
    </a:ln>
    <a:effectLst/>
  </c:spPr>
  <c:txPr>
    <a:bodyPr/>
    <a:lstStyle/>
    <a:p>
      <a:pPr>
        <a:defRPr lang="en-US"/>
      </a:pPr>
      <a:endParaRPr lang="en-US"/>
    </a:p>
  </c:txPr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spPr>
            <a:gradFill>
              <a:gsLst>
                <a:gs pos="100000">
                  <a:srgbClr val="0070C0"/>
                </a:gs>
                <a:gs pos="100000">
                  <a:schemeClr val="accent1">
                    <a:lumMod val="84000"/>
                  </a:schemeClr>
                </a:gs>
              </a:gsLst>
              <a:lin ang="5400000" scaled="1"/>
            </a:gradFill>
            <a:ln>
              <a:noFill/>
            </a:ln>
            <a:effectLst>
              <a:outerShdw blurRad="76200" dir="18900000" sy="23000" kx="-1200000" algn="bl" rotWithShape="0">
                <a:prstClr val="black">
                  <a:alpha val="20000"/>
                </a:prstClr>
              </a:outerShdw>
            </a:effectLst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lang="en-US" sz="10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responsibility!$I$2:$I$7</c:f>
              <c:strCache>
                <c:ptCount val="6"/>
                <c:pt idx="0">
                  <c:v>International organization</c:v>
                </c:pt>
                <c:pt idx="1">
                  <c:v>National government</c:v>
                </c:pt>
                <c:pt idx="2">
                  <c:v>Environmental organizations /lobby group</c:v>
                </c:pt>
                <c:pt idx="3">
                  <c:v>Individuals</c:v>
                </c:pt>
                <c:pt idx="4">
                  <c:v>Business and industry</c:v>
                </c:pt>
                <c:pt idx="5">
                  <c:v>Local government</c:v>
                </c:pt>
              </c:strCache>
            </c:strRef>
          </c:cat>
          <c:val>
            <c:numRef>
              <c:f>responsibility!$J$2:$J$7</c:f>
              <c:numCache>
                <c:formatCode>General</c:formatCode>
                <c:ptCount val="6"/>
                <c:pt idx="0">
                  <c:v>364</c:v>
                </c:pt>
                <c:pt idx="1">
                  <c:v>304</c:v>
                </c:pt>
                <c:pt idx="2">
                  <c:v>162</c:v>
                </c:pt>
                <c:pt idx="3">
                  <c:v>160</c:v>
                </c:pt>
                <c:pt idx="4">
                  <c:v>156</c:v>
                </c:pt>
                <c:pt idx="5">
                  <c:v>68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41"/>
        <c:axId val="247676816"/>
        <c:axId val="247685400"/>
      </c:barChart>
      <c:catAx>
        <c:axId val="24767681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en-US" sz="1000" b="0" i="0" u="none" strike="noStrike" kern="1200" baseline="0">
                <a:solidFill>
                  <a:schemeClr val="dk1">
                    <a:lumMod val="65000"/>
                    <a:lumOff val="35000"/>
                  </a:schemeClr>
                </a:solidFill>
                <a:effectLst/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7685400"/>
        <c:crosses val="autoZero"/>
        <c:auto val="1"/>
        <c:lblAlgn val="ctr"/>
        <c:lblOffset val="100"/>
        <c:noMultiLvlLbl val="0"/>
      </c:catAx>
      <c:valAx>
        <c:axId val="247685400"/>
        <c:scaling>
          <c:orientation val="minMax"/>
        </c:scaling>
        <c:delete val="1"/>
        <c:axPos val="l"/>
        <c:numFmt formatCode="General" sourceLinked="1"/>
        <c:majorTickMark val="none"/>
        <c:minorTickMark val="none"/>
        <c:tickLblPos val="nextTo"/>
        <c:crossAx val="24767681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uri="{0b15fc19-7d7d-44ad-8c2d-2c3a37ce22c3}">
        <chartProps xmlns="https://web.wps.cn/et/2018/main" chartId="{f595227e-104f-4464-a791-378288ca2095}"/>
      </c:ext>
    </c:extLst>
  </c:chart>
  <c:spPr>
    <a:gradFill flip="none" rotWithShape="1">
      <a:gsLst>
        <a:gs pos="0">
          <a:schemeClr val="lt1"/>
        </a:gs>
        <a:gs pos="68000">
          <a:schemeClr val="lt1">
            <a:lumMod val="85000"/>
          </a:schemeClr>
        </a:gs>
        <a:gs pos="100000">
          <a:schemeClr val="lt1"/>
        </a:gs>
      </a:gsLst>
      <a:lin ang="5400000" scaled="1"/>
      <a:tileRect/>
    </a:gradFill>
    <a:ln w="9525" cap="flat" cmpd="sng" algn="ctr">
      <a:solidFill>
        <a:schemeClr val="dk1">
          <a:lumMod val="15000"/>
          <a:lumOff val="85000"/>
        </a:schemeClr>
      </a:solidFill>
      <a:round/>
    </a:ln>
    <a:effectLst/>
  </c:spPr>
  <c:txPr>
    <a:bodyPr/>
    <a:lstStyle/>
    <a:p>
      <a:pPr>
        <a:defRPr lang="en-US"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'school and CC'!$C$3</c:f>
              <c:strCache>
                <c:ptCount val="1"/>
                <c:pt idx="0">
                  <c:v>Extent climate change is addressed in school</c:v>
                </c:pt>
              </c:strCache>
            </c:strRef>
          </c:tx>
          <c:spPr>
            <a:solidFill>
              <a:srgbClr val="00B0F0"/>
            </a:solidFill>
            <a:ln>
              <a:noFill/>
            </a:ln>
            <a:effectLst/>
          </c:spPr>
          <c:invertIfNegative val="0"/>
          <c:cat>
            <c:strRef>
              <c:f>'school and CC'!$B$4:$B$8</c:f>
              <c:strCache>
                <c:ptCount val="5"/>
                <c:pt idx="0">
                  <c:v> 1 (not at all)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 (a lot)</c:v>
                </c:pt>
              </c:strCache>
            </c:strRef>
          </c:cat>
          <c:val>
            <c:numRef>
              <c:f>'school and CC'!$C$4:$C$8</c:f>
              <c:numCache>
                <c:formatCode>General</c:formatCode>
                <c:ptCount val="5"/>
                <c:pt idx="0">
                  <c:v>97</c:v>
                </c:pt>
                <c:pt idx="1">
                  <c:v>159</c:v>
                </c:pt>
                <c:pt idx="2">
                  <c:v>202</c:v>
                </c:pt>
                <c:pt idx="3">
                  <c:v>122</c:v>
                </c:pt>
                <c:pt idx="4">
                  <c:v>38</c:v>
                </c:pt>
              </c:numCache>
            </c:numRef>
          </c:val>
        </c:ser>
        <c:ser>
          <c:idx val="1"/>
          <c:order val="1"/>
          <c:tx>
            <c:strRef>
              <c:f>'school and CC'!$D$3</c:f>
              <c:strCache>
                <c:ptCount val="1"/>
                <c:pt idx="0">
                  <c:v>Extent climate-induced migration is addressed in schools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'school and CC'!$B$4:$B$8</c:f>
              <c:strCache>
                <c:ptCount val="5"/>
                <c:pt idx="0">
                  <c:v> 1 (not at all)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 (a lot)</c:v>
                </c:pt>
              </c:strCache>
            </c:strRef>
          </c:cat>
          <c:val>
            <c:numRef>
              <c:f>'school and CC'!$D$4:$D$8</c:f>
              <c:numCache>
                <c:formatCode>General</c:formatCode>
                <c:ptCount val="5"/>
                <c:pt idx="0">
                  <c:v>264</c:v>
                </c:pt>
                <c:pt idx="1">
                  <c:v>190</c:v>
                </c:pt>
                <c:pt idx="2">
                  <c:v>113</c:v>
                </c:pt>
                <c:pt idx="3">
                  <c:v>37</c:v>
                </c:pt>
                <c:pt idx="4">
                  <c:v>14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47908672"/>
        <c:axId val="247909056"/>
      </c:barChart>
      <c:catAx>
        <c:axId val="24790867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en-US"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7909056"/>
        <c:crosses val="autoZero"/>
        <c:auto val="1"/>
        <c:lblAlgn val="ctr"/>
        <c:lblOffset val="100"/>
        <c:noMultiLvlLbl val="0"/>
      </c:catAx>
      <c:valAx>
        <c:axId val="24790905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en-US"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790867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egendEntry>
        <c:idx val="0"/>
        <c:txPr>
          <a:bodyPr rot="0" spcFirstLastPara="1" vertOverflow="ellipsis" vert="horz" wrap="square" anchor="ctr" anchorCtr="1"/>
          <a:lstStyle/>
          <a:p>
            <a:pPr>
              <a:defRPr lang="en-US"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</c:legendEntry>
      <c:legendEntry>
        <c:idx val="1"/>
        <c:txPr>
          <a:bodyPr rot="0" spcFirstLastPara="1" vertOverflow="ellipsis" vert="horz" wrap="square" anchor="ctr" anchorCtr="1"/>
          <a:lstStyle/>
          <a:p>
            <a:pPr>
              <a:defRPr lang="en-US"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</c:legendEntry>
      <c:layout>
        <c:manualLayout>
          <c:xMode val="edge"/>
          <c:yMode val="edge"/>
          <c:x val="0.17779583394888501"/>
          <c:y val="0.89854646894729095"/>
          <c:w val="0.64440833210223103"/>
          <c:h val="8.3834972838056104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lang="en-US" sz="14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  <c:extLst>
      <c:ext uri="{0b15fc19-7d7d-44ad-8c2d-2c3a37ce22c3}">
        <chartProps xmlns="https://web.wps.cn/et/2018/main" chartId="{7305f687-317f-4a8b-a19f-a6739ab6bbea}"/>
      </c:ext>
    </c:extLst>
  </c:chart>
  <c:spPr>
    <a:noFill/>
    <a:ln>
      <a:noFill/>
    </a:ln>
    <a:effectLst/>
  </c:spPr>
  <c:txPr>
    <a:bodyPr/>
    <a:lstStyle/>
    <a:p>
      <a:pPr>
        <a:defRPr lang="en-US"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rgbClr val="0070C0">
                <a:alpha val="85000"/>
              </a:srgbClr>
            </a:solidFill>
            <a:ln w="9525" cap="flat" cmpd="sng" algn="ctr">
              <a:solidFill>
                <a:schemeClr val="lt1">
                  <a:alpha val="50000"/>
                </a:schemeClr>
              </a:solidFill>
              <a:round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lang="en-US" sz="9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cause_migration!$A$3:$A$8</c:f>
              <c:strCache>
                <c:ptCount val="6"/>
                <c:pt idx="0">
                  <c:v>Conflict</c:v>
                </c:pt>
                <c:pt idx="1">
                  <c:v>Political cause</c:v>
                </c:pt>
                <c:pt idx="2">
                  <c:v>Environmental issues</c:v>
                </c:pt>
                <c:pt idx="3">
                  <c:v>Climate Change</c:v>
                </c:pt>
                <c:pt idx="4">
                  <c:v>Personal reasons</c:v>
                </c:pt>
                <c:pt idx="5">
                  <c:v>Job search</c:v>
                </c:pt>
              </c:strCache>
            </c:strRef>
          </c:cat>
          <c:val>
            <c:numRef>
              <c:f>cause_migration!$B$3:$B$8</c:f>
              <c:numCache>
                <c:formatCode>General</c:formatCode>
                <c:ptCount val="6"/>
                <c:pt idx="0">
                  <c:v>488</c:v>
                </c:pt>
                <c:pt idx="1">
                  <c:v>361</c:v>
                </c:pt>
                <c:pt idx="2">
                  <c:v>197</c:v>
                </c:pt>
                <c:pt idx="3">
                  <c:v>211</c:v>
                </c:pt>
                <c:pt idx="4">
                  <c:v>175</c:v>
                </c:pt>
                <c:pt idx="5">
                  <c:v>384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65"/>
        <c:axId val="247838392"/>
        <c:axId val="212842280"/>
      </c:barChart>
      <c:catAx>
        <c:axId val="24783839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9050" cap="flat" cmpd="sng" algn="ctr">
            <a:solidFill>
              <a:schemeClr val="dk1">
                <a:lumMod val="75000"/>
                <a:lumOff val="2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en-US" sz="1100" b="0" i="0" u="none" strike="noStrike" kern="1200" cap="all" baseline="0">
                <a:solidFill>
                  <a:schemeClr val="dk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12842280"/>
        <c:crosses val="autoZero"/>
        <c:auto val="1"/>
        <c:lblAlgn val="ctr"/>
        <c:lblOffset val="100"/>
        <c:noMultiLvlLbl val="0"/>
      </c:catAx>
      <c:valAx>
        <c:axId val="212842280"/>
        <c:scaling>
          <c:orientation val="minMax"/>
        </c:scaling>
        <c:delete val="1"/>
        <c:axPos val="l"/>
        <c:majorGridlines>
          <c:spPr>
            <a:ln w="9525" cap="flat" cmpd="sng" algn="ctr">
              <a:gradFill>
                <a:gsLst>
                  <a:gs pos="100000">
                    <a:schemeClr val="dk1">
                      <a:lumMod val="95000"/>
                      <a:lumOff val="5000"/>
                      <a:alpha val="42000"/>
                    </a:schemeClr>
                  </a:gs>
                  <a:gs pos="0">
                    <a:schemeClr val="lt1">
                      <a:lumMod val="75000"/>
                      <a:alpha val="36000"/>
                    </a:schemeClr>
                  </a:gs>
                </a:gsLst>
                <a:lin ang="5400000" scaled="0"/>
              </a:gra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crossAx val="24783839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uri="{0b15fc19-7d7d-44ad-8c2d-2c3a37ce22c3}">
        <chartProps xmlns="https://web.wps.cn/et/2018/main" chartId="{9b79292a-e723-4ea5-85cf-a545f3bd8b27}"/>
      </c:ext>
    </c:extLst>
  </c:chart>
  <c:spPr>
    <a:gradFill flip="none" rotWithShape="1">
      <a:gsLst>
        <a:gs pos="0">
          <a:schemeClr val="lt1"/>
        </a:gs>
        <a:gs pos="39000">
          <a:schemeClr val="lt1"/>
        </a:gs>
        <a:gs pos="100000">
          <a:schemeClr val="lt1">
            <a:lumMod val="75000"/>
          </a:schemeClr>
        </a:gs>
      </a:gsLst>
      <a:path path="circle">
        <a:fillToRect l="50000" t="-80000" r="50000" b="180000"/>
      </a:path>
      <a:tileRect/>
    </a:gradFill>
    <a:ln w="9525" cap="flat" cmpd="sng" algn="ctr">
      <a:solidFill>
        <a:schemeClr val="dk1">
          <a:lumMod val="25000"/>
          <a:lumOff val="75000"/>
        </a:schemeClr>
      </a:solidFill>
      <a:round/>
    </a:ln>
    <a:effectLst/>
  </c:spPr>
  <c:txPr>
    <a:bodyPr/>
    <a:lstStyle/>
    <a:p>
      <a:pPr>
        <a:defRPr lang="en-US"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18">
  <cs:axisTitle>
    <cs:lnRef idx="0"/>
    <cs:fillRef idx="0"/>
    <cs:effectRef idx="0"/>
    <cs:fontRef idx="minor">
      <a:schemeClr val="dk1">
        <a:lumMod val="75000"/>
        <a:lumOff val="25000"/>
      </a:schemeClr>
    </cs:fontRef>
    <cs:defRPr sz="900" b="1" kern="1200"/>
  </cs:axisTitle>
  <cs:categoryAxis>
    <cs:lnRef idx="0"/>
    <cs:fillRef idx="0"/>
    <cs:effectRef idx="0"/>
    <cs:fontRef idx="minor">
      <a:schemeClr val="dk1">
        <a:lumMod val="75000"/>
        <a:lumOff val="25000"/>
      </a:schemeClr>
    </cs:fontRef>
    <cs:spPr>
      <a:ln w="190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900" kern="1200" cap="all" baseline="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39000">
            <a:schemeClr val="lt1"/>
          </a:gs>
          <a:gs pos="100000">
            <a:schemeClr val="lt1">
              <a:lumMod val="75000"/>
            </a:schemeClr>
          </a:gs>
        </a:gsLst>
        <a:path path="circle">
          <a:fillToRect l="50000" t="-80000" r="50000" b="180000"/>
        </a:path>
        <a:tileRect/>
      </a:gradFill>
      <a:ln w="9525" cap="flat" cmpd="sng" algn="ctr">
        <a:solidFill>
          <a:schemeClr val="dk1">
            <a:lumMod val="25000"/>
            <a:lumOff val="7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lt1"/>
    </cs:fontRef>
    <cs:defRPr sz="900" b="1" i="0" u="none" strike="noStrike" kern="1200" baseline="0"/>
  </cs:dataLabel>
  <cs:dataLabelCallout>
    <cs:lnRef idx="0"/>
    <cs:fillRef idx="0"/>
    <cs:effectRef idx="0"/>
    <cs:fontRef idx="minor">
      <a:schemeClr val="lt1"/>
    </cs:fontRef>
    <cs:spPr>
      <a:solidFill>
        <a:schemeClr val="dk1">
          <a:lumMod val="65000"/>
          <a:lumOff val="35000"/>
          <a:alpha val="75000"/>
        </a:schemeClr>
      </a:solidFill>
    </cs:spPr>
    <cs:defRPr sz="900" b="1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  <a:ln w="9525" cap="flat" cmpd="sng" algn="ctr">
        <a:solidFill>
          <a:schemeClr val="lt1">
            <a:alpha val="50000"/>
          </a:schemeClr>
        </a:solidFill>
        <a:round/>
      </a:ln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  <a:ln w="9525" cap="flat" cmpd="sng" algn="ctr">
        <a:solidFill>
          <a:schemeClr val="lt1">
            <a:alpha val="50000"/>
          </a:schemeClr>
        </a:solidFill>
        <a:round/>
      </a:ln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1750" cap="rnd">
        <a:solidFill>
          <a:schemeClr val="phClr">
            <a:alpha val="85000"/>
          </a:schemeClr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75000"/>
        <a:lumOff val="25000"/>
      </a:schemeClr>
    </cs:fontRef>
    <cs:spPr>
      <a:ln w="9525">
        <a:solidFill>
          <a:schemeClr val="dk1">
            <a:lumMod val="35000"/>
            <a:lumOff val="6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lt1">
          <a:lumMod val="95000"/>
          <a:alpha val="39000"/>
        </a:schemeClr>
      </a:solidFill>
    </cs:spPr>
    <cs:defRPr sz="900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75000"/>
        <a:lumOff val="25000"/>
      </a:schemeClr>
    </cs:fontRef>
    <cs:spPr>
      <a:ln w="317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75000"/>
        <a:lumOff val="25000"/>
      </a:schemeClr>
    </cs:fontRef>
    <cs:defRPr sz="18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75000"/>
        <a:lumOff val="2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dk1">
        <a:lumMod val="75000"/>
        <a:lumOff val="25000"/>
      </a:schemeClr>
    </cs:fontRef>
    <cs:spPr>
      <a:ln>
        <a:noFill/>
      </a:ln>
    </cs:spPr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charts/style4.xml><?xml version="1.0" encoding="utf-8"?>
<cs:chartStyle xmlns:cs="http://schemas.microsoft.com/office/drawing/2012/chartStyle" xmlns:a="http://schemas.openxmlformats.org/drawingml/2006/main" id="204">
  <cs:axisTitle>
    <cs:lnRef idx="0"/>
    <cs:fillRef idx="0"/>
    <cs:effectRef idx="0"/>
    <cs:fontRef idx="minor">
      <a:schemeClr val="dk1">
        <a:lumMod val="65000"/>
        <a:lumOff val="35000"/>
      </a:schemeClr>
    </cs:fontRef>
    <cs:defRPr sz="900" b="1" kern="1200"/>
  </cs:axisTitle>
  <cs:categoryAxis>
    <cs:lnRef idx="0"/>
    <cs:fillRef idx="0"/>
    <cs:effectRef idx="0"/>
    <cs:fontRef idx="minor">
      <a:schemeClr val="dk1">
        <a:lumMod val="65000"/>
        <a:lumOff val="35000"/>
      </a:schemeClr>
    </cs:fontRef>
    <cs:defRPr sz="900" kern="1200">
      <a:effectLst/>
    </cs:defRPr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68000">
            <a:schemeClr val="lt1">
              <a:lumMod val="85000"/>
            </a:schemeClr>
          </a:gs>
          <a:gs pos="100000">
            <a:schemeClr val="lt1"/>
          </a:gs>
        </a:gsLst>
        <a:lin ang="5400000" scaled="1"/>
        <a:tileRect/>
      </a:gradFill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lt1"/>
    </cs:fontRef>
    <cs:defRPr sz="1000" b="1" i="0" u="none" strike="noStrike" kern="1200" baseline="0"/>
  </cs:dataLabel>
  <cs:dataLabelCallout>
    <cs:lnRef idx="0"/>
    <cs:fillRef idx="0"/>
    <cs:effectRef idx="0"/>
    <cs:fontRef idx="minor">
      <a:schemeClr val="lt1"/>
    </cs:fontRef>
    <cs:spPr>
      <a:solidFill>
        <a:schemeClr val="dk1">
          <a:lumMod val="65000"/>
          <a:lumOff val="35000"/>
          <a:alpha val="75000"/>
        </a:schemeClr>
      </a:solidFill>
    </cs:spPr>
    <cs:defRPr sz="1000" b="1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>
      <cs:styleClr val="auto"/>
    </cs:lnRef>
    <cs:fillRef idx="0">
      <cs:styleClr val="auto"/>
    </cs:fillRef>
    <cs:effectRef idx="0"/>
    <cs:fontRef idx="minor">
      <a:schemeClr val="dk1"/>
    </cs:fontRef>
    <cs:spPr>
      <a:gradFill>
        <a:gsLst>
          <a:gs pos="0">
            <a:schemeClr val="phClr"/>
          </a:gs>
          <a:gs pos="100000">
            <a:schemeClr val="phClr">
              <a:lumMod val="84000"/>
            </a:schemeClr>
          </a:gs>
        </a:gsLst>
        <a:lin ang="5400000" scaled="1"/>
      </a:gradFill>
      <a:effectLst>
        <a:outerShdw blurRad="76200" dir="18900000" sy="23000" kx="-1200000" algn="bl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gradFill>
        <a:gsLst>
          <a:gs pos="0">
            <a:schemeClr val="phClr"/>
          </a:gs>
          <a:gs pos="100000">
            <a:schemeClr val="phClr">
              <a:lumMod val="84000"/>
            </a:schemeClr>
          </a:gs>
        </a:gsLst>
        <a:lin ang="5400000" scaled="1"/>
      </a:gradFill>
      <a:effectLst>
        <a:outerShdw blurRad="76200" dir="18900000" sy="23000" kx="-1200000" algn="bl" rotWithShape="0">
          <a:prstClr val="black">
            <a:alpha val="20000"/>
          </a:prstClr>
        </a:outerShdw>
      </a:effectLst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gradFill>
          <a:gsLst>
            <a:gs pos="0">
              <a:schemeClr val="phClr"/>
            </a:gs>
            <a:gs pos="100000">
              <a:schemeClr val="phClr">
                <a:lumMod val="84000"/>
              </a:schemeClr>
            </a:gs>
          </a:gsLst>
          <a:lin ang="5400000" scaled="1"/>
        </a:gra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gradFill>
        <a:gsLst>
          <a:gs pos="0">
            <a:schemeClr val="phClr"/>
          </a:gs>
          <a:gs pos="100000">
            <a:schemeClr val="phClr">
              <a:lumMod val="84000"/>
            </a:schemeClr>
          </a:gs>
        </a:gsLst>
        <a:lin ang="5400000" scaled="1"/>
      </a:gradFill>
      <a:effectLst>
        <a:outerShdw blurRad="76200" dir="18900000" sy="23000" kx="-1200000" algn="bl" rotWithShape="0">
          <a:prstClr val="black">
            <a:alpha val="20000"/>
          </a:prstClr>
        </a:outerShdw>
      </a:effectLst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65000"/>
        <a:lumOff val="35000"/>
      </a:schemeClr>
    </cs:fontRef>
    <cs:spPr>
      <a:ln w="9525">
        <a:solidFill>
          <a:schemeClr val="dk1">
            <a:lumMod val="15000"/>
            <a:lumOff val="8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35000"/>
          <a:lumOff val="65000"/>
        </a:schemeClr>
      </a:solidFill>
      <a:ln w="9525">
        <a:solidFill>
          <a:schemeClr val="dk1">
            <a:lumMod val="50000"/>
            <a:lumOff val="50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dk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65000"/>
        <a:lumOff val="35000"/>
      </a:schemeClr>
    </cs:fontRef>
    <cs:defRPr sz="900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65000"/>
        <a:lumOff val="35000"/>
      </a:schemeClr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65000"/>
        <a:lumOff val="35000"/>
      </a:schemeClr>
    </cs:fontRef>
    <cs:defRPr kern="1200">
      <a:effectLst/>
    </cs:defRPr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dk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>
          <a:lumMod val="95000"/>
        </a:schemeClr>
      </a:solidFill>
      <a:ln w="9525">
        <a:solidFill>
          <a:schemeClr val="dk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dk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charts/style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05">
  <cs:axisTitle>
    <cs:lnRef idx="0"/>
    <cs:fillRef idx="0"/>
    <cs:effectRef idx="0"/>
    <cs:fontRef idx="minor">
      <a:schemeClr val="dk1">
        <a:lumMod val="75000"/>
        <a:lumOff val="25000"/>
      </a:schemeClr>
    </cs:fontRef>
    <cs:defRPr sz="900" b="1" kern="1200"/>
  </cs:axisTitle>
  <cs:categoryAxis>
    <cs:lnRef idx="0"/>
    <cs:fillRef idx="0"/>
    <cs:effectRef idx="0"/>
    <cs:fontRef idx="minor">
      <a:schemeClr val="dk1">
        <a:lumMod val="75000"/>
        <a:lumOff val="25000"/>
      </a:schemeClr>
    </cs:fontRef>
    <cs:spPr>
      <a:ln w="190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900" kern="1200" cap="all" baseline="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39000">
            <a:schemeClr val="lt1"/>
          </a:gs>
          <a:gs pos="100000">
            <a:schemeClr val="lt1">
              <a:lumMod val="75000"/>
            </a:schemeClr>
          </a:gs>
        </a:gsLst>
        <a:path path="circle">
          <a:fillToRect l="50000" t="-80000" r="50000" b="180000"/>
        </a:path>
        <a:tileRect/>
      </a:gradFill>
      <a:ln w="9525" cap="flat" cmpd="sng" algn="ctr">
        <a:solidFill>
          <a:schemeClr val="dk1">
            <a:lumMod val="25000"/>
            <a:lumOff val="7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lt1"/>
    </cs:fontRef>
    <cs:defRPr sz="900" b="1" i="0" u="none" strike="noStrike" kern="1200" baseline="0"/>
  </cs:dataLabel>
  <cs:dataLabelCallout>
    <cs:lnRef idx="0"/>
    <cs:fillRef idx="0"/>
    <cs:effectRef idx="0"/>
    <cs:fontRef idx="minor">
      <a:schemeClr val="lt1"/>
    </cs:fontRef>
    <cs:spPr>
      <a:solidFill>
        <a:schemeClr val="dk1">
          <a:lumMod val="65000"/>
          <a:lumOff val="35000"/>
          <a:alpha val="75000"/>
        </a:schemeClr>
      </a:solidFill>
    </cs:spPr>
    <cs:defRPr sz="900" b="1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  <a:ln w="9525" cap="flat" cmpd="sng" algn="ctr">
        <a:solidFill>
          <a:schemeClr val="lt1">
            <a:alpha val="50000"/>
          </a:schemeClr>
        </a:solidFill>
        <a:round/>
      </a:ln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  <a:ln w="9525" cap="flat" cmpd="sng" algn="ctr">
        <a:solidFill>
          <a:schemeClr val="lt1">
            <a:alpha val="50000"/>
          </a:schemeClr>
        </a:solidFill>
        <a:round/>
      </a:ln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1750" cap="rnd">
        <a:solidFill>
          <a:schemeClr val="phClr">
            <a:alpha val="85000"/>
          </a:schemeClr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75000"/>
        <a:lumOff val="25000"/>
      </a:schemeClr>
    </cs:fontRef>
    <cs:spPr>
      <a:ln w="9525">
        <a:solidFill>
          <a:schemeClr val="dk1">
            <a:lumMod val="35000"/>
            <a:lumOff val="6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lt1">
          <a:lumMod val="95000"/>
          <a:alpha val="39000"/>
        </a:schemeClr>
      </a:solidFill>
    </cs:spPr>
    <cs:defRPr sz="900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75000"/>
        <a:lumOff val="25000"/>
      </a:schemeClr>
    </cs:fontRef>
    <cs:spPr>
      <a:ln w="317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75000"/>
        <a:lumOff val="25000"/>
      </a:schemeClr>
    </cs:fontRef>
    <cs:defRPr sz="18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75000"/>
        <a:lumOff val="2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dk1">
        <a:lumMod val="75000"/>
        <a:lumOff val="25000"/>
      </a:schemeClr>
    </cs:fontRef>
    <cs:spPr>
      <a:ln>
        <a:noFill/>
      </a:ln>
    </cs:spPr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t>2/9/2026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t>2/9/2026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t>2/9/2026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712588-04B1-427B-82EE-E8DB90309F08}" type="datetimeFigureOut">
              <a:rPr lang="en-US" smtClean="0"/>
              <a:t>2/9/2026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F9F0C5-380F-41C2-899A-BAC0F0927E16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t>2/9/2026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t>2/9/2026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t>2/9/2026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0965" indent="0">
              <a:buNone/>
              <a:defRPr sz="1000"/>
            </a:lvl4pPr>
            <a:lvl5pPr marL="1828165" indent="0">
              <a:buNone/>
              <a:defRPr sz="1000"/>
            </a:lvl5pPr>
            <a:lvl6pPr marL="2285365" indent="0">
              <a:buNone/>
              <a:defRPr sz="1000"/>
            </a:lvl6pPr>
            <a:lvl7pPr marL="2742565" indent="0">
              <a:buNone/>
              <a:defRPr sz="1000"/>
            </a:lvl7pPr>
            <a:lvl8pPr marL="3199130" indent="0">
              <a:buNone/>
              <a:defRPr sz="1000"/>
            </a:lvl8pPr>
            <a:lvl9pPr marL="365633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54C80-263E-416B-A8E0-580EDEADCBDC}" type="datetimeFigureOut">
              <a:rPr lang="en-US" smtClean="0"/>
              <a:t>2/9/2026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t>2/9/2026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t>2/9/2026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t>2/9/2026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 panose="020B0604020202020204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 panose="020B0604020202020204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 panose="020B0604020202020204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t>2/9/2026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t>2/9/2026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 panose="020B0604020202020204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 panose="020B0604020202020204"/>
              </a:rPr>
              <a:t>”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t>2/9/2026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C6B4A9-1611-4792-9094-5F34BCA07E0B}" type="datetimeFigureOut">
              <a:rPr lang="en-US" smtClean="0"/>
              <a:t>2/9/2026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33C77-0158-454C-844F-B7AB9BD7DAD4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t>2/9/2026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smtClean="0"/>
              <a:t>2/9/2026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D57F1E4F-1CFF-5643-939E-217C01CDF565}" type="slidenum">
              <a:rPr lang="en-US" smtClean="0"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panose="05040102010807070707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panose="05040102010807070707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panose="05040102010807070707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panose="05040102010807070707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panose="05040102010807070707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panose="05040102010807070707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panose="05040102010807070707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panose="05040102010807070707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panose="05040102010807070707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026" name="Picture 2" descr="https://hespi.org/wp-content/uploads/2024/04/Climate-Change-Induced-Migration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67582" y="-265723"/>
            <a:ext cx="9539828" cy="72377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-67582" y="-367645"/>
            <a:ext cx="9286875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 smtClean="0"/>
              <a:t>Migration and Climate Change in the Horn of Africa </a:t>
            </a:r>
            <a:endParaRPr lang="en-US" sz="4000" dirty="0"/>
          </a:p>
        </p:txBody>
      </p:sp>
      <p:sp>
        <p:nvSpPr>
          <p:cNvPr id="7" name="TextBox 6"/>
          <p:cNvSpPr txBox="1"/>
          <p:nvPr/>
        </p:nvSpPr>
        <p:spPr>
          <a:xfrm>
            <a:off x="-1221729" y="5267491"/>
            <a:ext cx="92740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dirty="0">
                <a:solidFill>
                  <a:srgbClr val="7030A0"/>
                </a:solidFill>
              </a:rPr>
              <a:t>Presentation at </a:t>
            </a:r>
            <a:r>
              <a:rPr lang="en-US" sz="4400" dirty="0" smtClean="0">
                <a:solidFill>
                  <a:srgbClr val="7030A0"/>
                </a:solidFill>
              </a:rPr>
              <a:t>the IMPACT </a:t>
            </a:r>
            <a:endParaRPr lang="en-US" sz="4400" dirty="0">
              <a:solidFill>
                <a:srgbClr val="7030A0"/>
              </a:solidFill>
            </a:endParaRPr>
          </a:p>
          <a:p>
            <a:pPr algn="ctr"/>
            <a:r>
              <a:rPr lang="en-US" sz="4400" dirty="0">
                <a:solidFill>
                  <a:srgbClr val="7030A0"/>
                </a:solidFill>
              </a:rPr>
              <a:t>International Workshop</a:t>
            </a:r>
            <a:endParaRPr lang="fr-FR" sz="4400" dirty="0">
              <a:solidFill>
                <a:srgbClr val="7030A0"/>
              </a:solidFill>
            </a:endParaRPr>
          </a:p>
        </p:txBody>
      </p:sp>
      <p:sp>
        <p:nvSpPr>
          <p:cNvPr id="9" name="Subtitle 2"/>
          <p:cNvSpPr txBox="1"/>
          <p:nvPr/>
        </p:nvSpPr>
        <p:spPr>
          <a:xfrm>
            <a:off x="2995286" y="6041362"/>
            <a:ext cx="6278715" cy="847417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0" indent="0" algn="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panose="05040102010807070707" charset="2"/>
              <a:buNone/>
              <a:defRPr sz="1800" kern="120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panose="05040102010807070707" charset="2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panose="05040102010807070707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panose="05040102010807070707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panose="05040102010807070707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panose="05040102010807070707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panose="05040102010807070707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panose="05040102010807070707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panose="05040102010807070707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en-US" dirty="0">
                <a:solidFill>
                  <a:schemeClr val="bg1"/>
                </a:solidFill>
              </a:rPr>
              <a:t>Charleroi, Belgium</a:t>
            </a:r>
          </a:p>
          <a:p>
            <a:r>
              <a:rPr lang="en-US" dirty="0">
                <a:solidFill>
                  <a:schemeClr val="bg1"/>
                </a:solidFill>
              </a:rPr>
              <a:t>3 – 5 February 2026</a:t>
            </a:r>
            <a:endParaRPr lang="fr-FR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8767630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640862"/>
          </a:xfrm>
        </p:spPr>
        <p:txBody>
          <a:bodyPr/>
          <a:lstStyle/>
          <a:p>
            <a:r>
              <a:rPr lang="en-GB" dirty="0" smtClean="0"/>
              <a:t>Presentation Outline 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9846" y="1250463"/>
            <a:ext cx="8844156" cy="5244122"/>
          </a:xfrm>
        </p:spPr>
        <p:txBody>
          <a:bodyPr>
            <a:normAutofit/>
          </a:bodyPr>
          <a:lstStyle/>
          <a:p>
            <a:r>
              <a:rPr lang="en-GB" sz="3200" dirty="0" smtClean="0"/>
              <a:t>About the Horn of Africa </a:t>
            </a:r>
          </a:p>
          <a:p>
            <a:pPr marL="0" indent="0">
              <a:buNone/>
            </a:pPr>
            <a:endParaRPr lang="en-GB" sz="2400" dirty="0" smtClean="0"/>
          </a:p>
          <a:p>
            <a:r>
              <a:rPr lang="en-GB" sz="3200" dirty="0" smtClean="0"/>
              <a:t>Current snapshots of climate-induced  displacements </a:t>
            </a:r>
          </a:p>
          <a:p>
            <a:pPr marL="0" indent="0">
              <a:buNone/>
            </a:pPr>
            <a:endParaRPr lang="en-GB" sz="200" dirty="0" smtClean="0"/>
          </a:p>
          <a:p>
            <a:r>
              <a:rPr lang="en-US" sz="3200" b="1" dirty="0" smtClean="0">
                <a:solidFill>
                  <a:schemeClr val="accent4">
                    <a:lumMod val="75000"/>
                  </a:schemeClr>
                </a:solidFill>
                <a:sym typeface="+mn-ea"/>
              </a:rPr>
              <a:t>Perceptions</a:t>
            </a:r>
            <a:r>
              <a:rPr lang="en-US" sz="3200" b="1" dirty="0">
                <a:solidFill>
                  <a:schemeClr val="accent4">
                    <a:lumMod val="75000"/>
                  </a:schemeClr>
                </a:solidFill>
                <a:sym typeface="+mn-ea"/>
              </a:rPr>
              <a:t>, research challenges and awareness level about Climate-induced migration </a:t>
            </a:r>
            <a:endParaRPr lang="en-US" sz="3200" b="1" dirty="0" smtClean="0">
              <a:solidFill>
                <a:schemeClr val="accent4">
                  <a:lumMod val="75000"/>
                </a:schemeClr>
              </a:solidFill>
              <a:sym typeface="+mn-ea"/>
            </a:endParaRPr>
          </a:p>
          <a:p>
            <a:pPr marL="0" indent="0">
              <a:buNone/>
            </a:pPr>
            <a:endParaRPr lang="en-US" sz="800" b="1" dirty="0" smtClean="0">
              <a:solidFill>
                <a:schemeClr val="accent4">
                  <a:lumMod val="75000"/>
                </a:schemeClr>
              </a:solidFill>
              <a:sym typeface="+mn-ea"/>
            </a:endParaRPr>
          </a:p>
          <a:p>
            <a:r>
              <a:rPr lang="en-US" sz="3200" b="1" dirty="0" smtClean="0">
                <a:solidFill>
                  <a:schemeClr val="accent4">
                    <a:lumMod val="75000"/>
                  </a:schemeClr>
                </a:solidFill>
                <a:sym typeface="+mn-ea"/>
              </a:rPr>
              <a:t>Recommendation, the way foreword </a:t>
            </a:r>
            <a:endParaRPr lang="en-GB" sz="3200" dirty="0"/>
          </a:p>
        </p:txBody>
      </p:sp>
    </p:spTree>
    <p:extLst>
      <p:ext uri="{BB962C8B-B14F-4D97-AF65-F5344CB8AC3E}">
        <p14:creationId xmlns:p14="http://schemas.microsoft.com/office/powerpoint/2010/main" val="354621136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1.About </a:t>
            </a:r>
            <a:r>
              <a:rPr lang="en-US" dirty="0"/>
              <a:t>the Horn of Africa (IGAD Region)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9846" y="1281723"/>
            <a:ext cx="7135446" cy="5384800"/>
          </a:xfrm>
        </p:spPr>
        <p:txBody>
          <a:bodyPr>
            <a:noAutofit/>
          </a:bodyPr>
          <a:lstStyle/>
          <a:p>
            <a:r>
              <a:rPr lang="en-US" sz="2000" dirty="0">
                <a:sym typeface="+mn-ea"/>
              </a:rPr>
              <a:t>For purposes of this discussion, the </a:t>
            </a:r>
            <a:r>
              <a:rPr lang="en-US" sz="2000" dirty="0" smtClean="0">
                <a:sym typeface="+mn-ea"/>
              </a:rPr>
              <a:t>Horn of Africa (</a:t>
            </a:r>
            <a:r>
              <a:rPr lang="en-US" sz="2000" dirty="0" err="1" smtClean="0">
                <a:sym typeface="+mn-ea"/>
              </a:rPr>
              <a:t>HoA</a:t>
            </a:r>
            <a:r>
              <a:rPr lang="en-US" sz="2000" dirty="0" smtClean="0">
                <a:sym typeface="+mn-ea"/>
              </a:rPr>
              <a:t>) </a:t>
            </a:r>
            <a:r>
              <a:rPr lang="en-US" sz="2000" dirty="0">
                <a:sym typeface="+mn-ea"/>
              </a:rPr>
              <a:t>refers to the IGAD sub-region consisting of  Djibouti, Eritrea, Ethiopia, Kenya, Somalia, South Sudan, Sudan and Uganda</a:t>
            </a:r>
            <a:endParaRPr lang="en-US" sz="2000" dirty="0"/>
          </a:p>
          <a:p>
            <a:r>
              <a:rPr lang="en-US" sz="2000" dirty="0">
                <a:sym typeface="+mn-ea"/>
              </a:rPr>
              <a:t>It stretches over an area of </a:t>
            </a:r>
            <a:r>
              <a:rPr lang="en-US" sz="2000" b="1" dirty="0">
                <a:solidFill>
                  <a:srgbClr val="7030A0"/>
                </a:solidFill>
                <a:sym typeface="+mn-ea"/>
              </a:rPr>
              <a:t>5.2 million </a:t>
            </a:r>
            <a:r>
              <a:rPr lang="en-US" sz="2000" b="1" dirty="0" smtClean="0">
                <a:solidFill>
                  <a:srgbClr val="7030A0"/>
                </a:solidFill>
                <a:sym typeface="+mn-ea"/>
              </a:rPr>
              <a:t>Km</a:t>
            </a:r>
            <a:r>
              <a:rPr lang="en-US" sz="2000" b="1" baseline="30000" dirty="0" smtClean="0">
                <a:solidFill>
                  <a:srgbClr val="7030A0"/>
                </a:solidFill>
                <a:sym typeface="+mn-ea"/>
              </a:rPr>
              <a:t>2</a:t>
            </a:r>
            <a:r>
              <a:rPr lang="en-US" sz="2000" b="1" dirty="0">
                <a:solidFill>
                  <a:srgbClr val="7030A0"/>
                </a:solidFill>
                <a:sym typeface="+mn-ea"/>
              </a:rPr>
              <a:t> </a:t>
            </a:r>
            <a:r>
              <a:rPr lang="en-US" sz="2000" dirty="0" smtClean="0">
                <a:sym typeface="+mn-ea"/>
              </a:rPr>
              <a:t>of which 70% </a:t>
            </a:r>
            <a:r>
              <a:rPr lang="en-US" sz="2000" dirty="0">
                <a:sym typeface="+mn-ea"/>
              </a:rPr>
              <a:t>is made up of Arid &amp;</a:t>
            </a:r>
            <a:r>
              <a:rPr lang="en-US" sz="2000" dirty="0" smtClean="0">
                <a:sym typeface="+mn-ea"/>
              </a:rPr>
              <a:t> </a:t>
            </a:r>
            <a:r>
              <a:rPr lang="en-US" sz="2000" dirty="0">
                <a:sym typeface="+mn-ea"/>
              </a:rPr>
              <a:t>Semi Arid Lands (ASALs), which receives less than 600 mm of rainfall annually </a:t>
            </a:r>
            <a:endParaRPr lang="en-US" sz="2000" dirty="0"/>
          </a:p>
          <a:p>
            <a:r>
              <a:rPr lang="en-US" sz="2000" dirty="0">
                <a:sym typeface="+mn-ea"/>
              </a:rPr>
              <a:t>Farm lands account for </a:t>
            </a:r>
            <a:r>
              <a:rPr lang="en-US" sz="2000" dirty="0" smtClean="0">
                <a:sym typeface="+mn-ea"/>
              </a:rPr>
              <a:t>7%, </a:t>
            </a:r>
            <a:r>
              <a:rPr lang="en-US" sz="2000" dirty="0">
                <a:sym typeface="+mn-ea"/>
              </a:rPr>
              <a:t>forests </a:t>
            </a:r>
            <a:r>
              <a:rPr lang="en-US" sz="2000" dirty="0" smtClean="0">
                <a:sym typeface="+mn-ea"/>
              </a:rPr>
              <a:t>19% &amp; </a:t>
            </a:r>
            <a:r>
              <a:rPr lang="en-US" sz="2000" dirty="0">
                <a:sym typeface="+mn-ea"/>
              </a:rPr>
              <a:t>permanent pastures </a:t>
            </a:r>
            <a:r>
              <a:rPr lang="en-US" sz="2000" dirty="0" smtClean="0">
                <a:sym typeface="+mn-ea"/>
              </a:rPr>
              <a:t>28% of the total land area. </a:t>
            </a:r>
            <a:r>
              <a:rPr lang="en-US" sz="2000" dirty="0">
                <a:sym typeface="+mn-ea"/>
              </a:rPr>
              <a:t>The remaining 46 percent is relatively unproductive or marginal land.</a:t>
            </a:r>
            <a:endParaRPr lang="en-US" sz="2000" dirty="0"/>
          </a:p>
          <a:p>
            <a:r>
              <a:rPr lang="en-US" sz="2000" dirty="0">
                <a:sym typeface="+mn-ea"/>
              </a:rPr>
              <a:t>It has a population of over </a:t>
            </a:r>
            <a:r>
              <a:rPr lang="en-US" sz="2000" dirty="0">
                <a:solidFill>
                  <a:srgbClr val="7030A0"/>
                </a:solidFill>
                <a:sym typeface="+mn-ea"/>
              </a:rPr>
              <a:t>230 million people </a:t>
            </a:r>
            <a:r>
              <a:rPr lang="en-US" sz="2000" dirty="0" smtClean="0">
                <a:solidFill>
                  <a:srgbClr val="7030A0"/>
                </a:solidFill>
                <a:sym typeface="+mn-ea"/>
              </a:rPr>
              <a:t>with a median age of 19 years and average growth rate of 2.6%/annum </a:t>
            </a:r>
            <a:endParaRPr lang="en-US" sz="2000" dirty="0">
              <a:solidFill>
                <a:srgbClr val="7030A0"/>
              </a:solidFill>
            </a:endParaRPr>
          </a:p>
          <a:p>
            <a:endParaRPr lang="fr-FR" sz="800" dirty="0"/>
          </a:p>
        </p:txBody>
      </p:sp>
      <p:pic>
        <p:nvPicPr>
          <p:cNvPr id="4" name="Picture 1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39537" y="1375509"/>
            <a:ext cx="3827047" cy="427501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1.About the </a:t>
            </a:r>
            <a:r>
              <a:rPr lang="en-US" dirty="0" err="1" smtClean="0"/>
              <a:t>HoA</a:t>
            </a:r>
            <a:r>
              <a:rPr lang="en-US" dirty="0" smtClean="0"/>
              <a:t> Region </a:t>
            </a:r>
            <a:r>
              <a:rPr lang="en-US" dirty="0" err="1" smtClean="0"/>
              <a:t>Contd</a:t>
            </a:r>
            <a:r>
              <a:rPr lang="en-US" dirty="0" smtClean="0"/>
              <a:t>…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7333" y="1258276"/>
            <a:ext cx="8966851" cy="5376985"/>
          </a:xfrm>
        </p:spPr>
        <p:txBody>
          <a:bodyPr>
            <a:normAutofit fontScale="92500" lnSpcReduction="10000"/>
          </a:bodyPr>
          <a:lstStyle/>
          <a:p>
            <a:pPr algn="just"/>
            <a:r>
              <a:rPr lang="en-US" sz="2400" dirty="0" smtClean="0">
                <a:solidFill>
                  <a:srgbClr val="7030A0"/>
                </a:solidFill>
                <a:sym typeface="+mn-ea"/>
              </a:rPr>
              <a:t>HOA is a Strategic Region</a:t>
            </a:r>
            <a:r>
              <a:rPr lang="en-US" sz="2400" dirty="0">
                <a:solidFill>
                  <a:srgbClr val="7030A0"/>
                </a:solidFill>
                <a:sym typeface="+mn-ea"/>
              </a:rPr>
              <a:t>: </a:t>
            </a:r>
            <a:r>
              <a:rPr lang="en-US" sz="2400" dirty="0">
                <a:sym typeface="+mn-ea"/>
              </a:rPr>
              <a:t>location- near the Red Sea and Major Trade Routes; Cultural Diversity- many languages, religions, and Ethnic groups; Historical Significance- Ancient civilization, </a:t>
            </a:r>
            <a:r>
              <a:rPr lang="en-US" sz="2400" dirty="0" smtClean="0">
                <a:sym typeface="+mn-ea"/>
              </a:rPr>
              <a:t>trade and </a:t>
            </a:r>
            <a:r>
              <a:rPr lang="en-US" sz="2400" dirty="0">
                <a:sym typeface="+mn-ea"/>
              </a:rPr>
              <a:t>migration</a:t>
            </a:r>
            <a:r>
              <a:rPr lang="en-US" sz="2400" dirty="0" smtClean="0">
                <a:sym typeface="+mn-ea"/>
              </a:rPr>
              <a:t>)</a:t>
            </a:r>
          </a:p>
          <a:p>
            <a:pPr marL="0" indent="0" algn="just">
              <a:buNone/>
            </a:pPr>
            <a:endParaRPr lang="fr-FR" sz="2400" dirty="0"/>
          </a:p>
          <a:p>
            <a:pPr algn="just"/>
            <a:r>
              <a:rPr lang="en-US" sz="2400" dirty="0" smtClean="0">
                <a:sym typeface="+mn-ea"/>
              </a:rPr>
              <a:t>The </a:t>
            </a:r>
            <a:r>
              <a:rPr lang="en-US" sz="2400" dirty="0">
                <a:sym typeface="+mn-ea"/>
              </a:rPr>
              <a:t>economic mainstay is </a:t>
            </a:r>
            <a:r>
              <a:rPr lang="en-US" sz="2400" b="1" dirty="0">
                <a:solidFill>
                  <a:srgbClr val="7030A0"/>
                </a:solidFill>
                <a:sym typeface="+mn-ea"/>
              </a:rPr>
              <a:t>Rain-dependent Agriculture</a:t>
            </a:r>
            <a:r>
              <a:rPr lang="en-US" sz="2400" dirty="0">
                <a:sym typeface="+mn-ea"/>
              </a:rPr>
              <a:t>, both livestock and crop production, which provides the basis for food supplies and export earnings, as well as over 80% of employment</a:t>
            </a:r>
            <a:r>
              <a:rPr lang="en-US" sz="2400" dirty="0" smtClean="0">
                <a:sym typeface="+mn-ea"/>
              </a:rPr>
              <a:t>.</a:t>
            </a:r>
          </a:p>
          <a:p>
            <a:pPr marL="0" indent="0" algn="just">
              <a:buNone/>
            </a:pPr>
            <a:endParaRPr lang="en-US" sz="2400" dirty="0"/>
          </a:p>
          <a:p>
            <a:pPr algn="just"/>
            <a:r>
              <a:rPr lang="en-US" sz="2400" dirty="0" smtClean="0"/>
              <a:t>The region faces range of </a:t>
            </a:r>
            <a:r>
              <a:rPr lang="en-US" sz="2400" b="1" dirty="0" smtClean="0">
                <a:solidFill>
                  <a:srgbClr val="7030A0"/>
                </a:solidFill>
              </a:rPr>
              <a:t>complex,  interconnected and mutually reinforcing challenges</a:t>
            </a:r>
            <a:r>
              <a:rPr lang="en-US" sz="2400" dirty="0" smtClean="0"/>
              <a:t> (widespread poverty, political instability, conflicts and social unrest, economic challenges, environmental degradation, prolonged droughts and climate change, flooding,  crop failures, limited access to productive resources, food insecurity, etc.) </a:t>
            </a:r>
          </a:p>
        </p:txBody>
      </p:sp>
    </p:spTree>
    <p:extLst>
      <p:ext uri="{BB962C8B-B14F-4D97-AF65-F5344CB8AC3E}">
        <p14:creationId xmlns:p14="http://schemas.microsoft.com/office/powerpoint/2010/main" val="75391374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523" y="609600"/>
            <a:ext cx="9378462" cy="742462"/>
          </a:xfrm>
        </p:spPr>
        <p:txBody>
          <a:bodyPr/>
          <a:lstStyle/>
          <a:p>
            <a:r>
              <a:rPr lang="en-GB" dirty="0" smtClean="0"/>
              <a:t>Climate Change-Induced Migration 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73538" y="1352062"/>
            <a:ext cx="9276862" cy="5095629"/>
          </a:xfrm>
        </p:spPr>
        <p:txBody>
          <a:bodyPr>
            <a:noAutofit/>
          </a:bodyPr>
          <a:lstStyle/>
          <a:p>
            <a:r>
              <a:rPr lang="en-US" sz="2400" dirty="0"/>
              <a:t>Climate change is reshaping </a:t>
            </a:r>
            <a:r>
              <a:rPr lang="en-US" sz="2400" dirty="0" smtClean="0"/>
              <a:t>the region’s </a:t>
            </a:r>
            <a:r>
              <a:rPr lang="en-US" sz="2400" dirty="0"/>
              <a:t>migration </a:t>
            </a:r>
            <a:r>
              <a:rPr lang="en-US" sz="2400" dirty="0" smtClean="0"/>
              <a:t>landscape</a:t>
            </a:r>
          </a:p>
          <a:p>
            <a:r>
              <a:rPr lang="en-US" sz="2400" dirty="0" smtClean="0"/>
              <a:t>Either </a:t>
            </a:r>
            <a:r>
              <a:rPr lang="en-US" sz="2400" dirty="0"/>
              <a:t>voluntary-an adaptation </a:t>
            </a:r>
            <a:r>
              <a:rPr lang="en-US" sz="2400" dirty="0" smtClean="0"/>
              <a:t>strategy- </a:t>
            </a:r>
            <a:r>
              <a:rPr lang="en-US" sz="2400" dirty="0"/>
              <a:t>or forced </a:t>
            </a:r>
            <a:r>
              <a:rPr lang="en-US" sz="2400" dirty="0" smtClean="0"/>
              <a:t>move, </a:t>
            </a:r>
            <a:r>
              <a:rPr lang="en-US" sz="2400" dirty="0"/>
              <a:t>has become a formidable challenge for the region. </a:t>
            </a:r>
          </a:p>
          <a:p>
            <a:r>
              <a:rPr lang="en-US" sz="2400" dirty="0" smtClean="0">
                <a:solidFill>
                  <a:srgbClr val="7030A0"/>
                </a:solidFill>
              </a:rPr>
              <a:t>Its dynamics</a:t>
            </a:r>
            <a:r>
              <a:rPr lang="en-US" sz="2400" dirty="0">
                <a:solidFill>
                  <a:srgbClr val="7030A0"/>
                </a:solidFill>
              </a:rPr>
              <a:t>: 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2400" dirty="0" smtClean="0"/>
              <a:t>Forced </a:t>
            </a:r>
            <a:r>
              <a:rPr lang="en-US" sz="2400" dirty="0" err="1" smtClean="0"/>
              <a:t>Vs</a:t>
            </a:r>
            <a:r>
              <a:rPr lang="en-US" sz="2400" dirty="0" smtClean="0"/>
              <a:t> voluntary </a:t>
            </a:r>
            <a:endParaRPr lang="en-US" sz="2400" dirty="0"/>
          </a:p>
          <a:p>
            <a:pPr lvl="1">
              <a:buFont typeface="Arial" panose="020B0604020202020204" pitchFamily="34" charset="0"/>
              <a:buChar char="•"/>
            </a:pPr>
            <a:r>
              <a:rPr lang="en-US" sz="2400" dirty="0" smtClean="0"/>
              <a:t>Temporary </a:t>
            </a:r>
            <a:r>
              <a:rPr lang="en-US" sz="2400" dirty="0" err="1" smtClean="0"/>
              <a:t>Vs</a:t>
            </a:r>
            <a:r>
              <a:rPr lang="en-US" sz="2400" dirty="0" smtClean="0"/>
              <a:t> slow-onset 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2400" dirty="0" smtClean="0"/>
              <a:t>Internal </a:t>
            </a:r>
            <a:r>
              <a:rPr lang="en-US" sz="2400" dirty="0"/>
              <a:t>(</a:t>
            </a:r>
            <a:r>
              <a:rPr lang="en-US" sz="2400" dirty="0" smtClean="0"/>
              <a:t>Rural         Urban </a:t>
            </a:r>
            <a:r>
              <a:rPr lang="en-US" sz="2400" dirty="0"/>
              <a:t>in search of alternative livelihoods due to land degradation and water shortage) 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2400" dirty="0"/>
              <a:t>Cross-boarder within the region or to neighboring regions (for security or </a:t>
            </a:r>
            <a:r>
              <a:rPr lang="en-US" sz="2400" dirty="0" smtClean="0"/>
              <a:t>in pursuit </a:t>
            </a:r>
            <a:r>
              <a:rPr lang="en-US" sz="2400" dirty="0"/>
              <a:t>of economic opportunity)</a:t>
            </a:r>
          </a:p>
          <a:p>
            <a:r>
              <a:rPr lang="en-GB" sz="2400" dirty="0" smtClean="0"/>
              <a:t>Climate Change </a:t>
            </a:r>
            <a:r>
              <a:rPr lang="en-GB" sz="2400" dirty="0"/>
              <a:t>leads to high rate of conflicts &amp;</a:t>
            </a:r>
            <a:r>
              <a:rPr lang="en-GB" sz="2400" dirty="0" smtClean="0"/>
              <a:t> </a:t>
            </a:r>
            <a:r>
              <a:rPr lang="en-GB" sz="2400" dirty="0"/>
              <a:t>displacement </a:t>
            </a:r>
          </a:p>
        </p:txBody>
      </p:sp>
      <p:sp>
        <p:nvSpPr>
          <p:cNvPr id="4" name="Right Arrow 3"/>
          <p:cNvSpPr/>
          <p:nvPr/>
        </p:nvSpPr>
        <p:spPr>
          <a:xfrm>
            <a:off x="3180862" y="4329723"/>
            <a:ext cx="609600" cy="250093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3435306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93234" y="1981200"/>
            <a:ext cx="8796866" cy="3340100"/>
          </a:xfrm>
        </p:spPr>
        <p:txBody>
          <a:bodyPr>
            <a:noAutofit/>
          </a:bodyPr>
          <a:lstStyle/>
          <a:p>
            <a:pPr algn="ctr"/>
            <a:r>
              <a:rPr lang="en-US" sz="5400" dirty="0" smtClean="0">
                <a:solidFill>
                  <a:schemeClr val="accent4">
                    <a:lumMod val="75000"/>
                  </a:schemeClr>
                </a:solidFill>
              </a:rPr>
              <a:t>2. Current </a:t>
            </a:r>
            <a:r>
              <a:rPr lang="en-US" sz="5400" dirty="0">
                <a:solidFill>
                  <a:schemeClr val="accent4">
                    <a:lumMod val="75000"/>
                  </a:schemeClr>
                </a:solidFill>
              </a:rPr>
              <a:t>Snapshot of Climate-Induced Displacements</a:t>
            </a:r>
            <a:endParaRPr lang="fr-FR" sz="5400" dirty="0">
              <a:solidFill>
                <a:schemeClr val="accent4">
                  <a:lumMod val="75000"/>
                </a:schemeClr>
              </a:solidFill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0431" y="609600"/>
            <a:ext cx="8953571" cy="687754"/>
          </a:xfrm>
        </p:spPr>
        <p:txBody>
          <a:bodyPr/>
          <a:lstStyle/>
          <a:p>
            <a:r>
              <a:rPr lang="en-US" dirty="0">
                <a:solidFill>
                  <a:schemeClr val="accent4">
                    <a:lumMod val="75000"/>
                  </a:schemeClr>
                </a:solidFill>
              </a:rPr>
              <a:t>Trend of Internal Displacement in the </a:t>
            </a:r>
            <a:r>
              <a:rPr lang="en-US" dirty="0" smtClean="0">
                <a:solidFill>
                  <a:schemeClr val="accent4">
                    <a:lumMod val="75000"/>
                  </a:schemeClr>
                </a:solidFill>
              </a:rPr>
              <a:t>HOA</a:t>
            </a:r>
            <a:endParaRPr lang="fr-FR" dirty="0">
              <a:solidFill>
                <a:schemeClr val="accent4">
                  <a:lumMod val="75000"/>
                </a:schemeClr>
              </a:solidFill>
            </a:endParaRPr>
          </a:p>
        </p:txBody>
      </p:sp>
      <p:pic>
        <p:nvPicPr>
          <p:cNvPr id="4" name="Content Placeholder 3"/>
          <p:cNvPicPr>
            <a:picLocks noGrp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37662" y="1484923"/>
            <a:ext cx="9034584" cy="4712677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2515" y="609600"/>
            <a:ext cx="9209314" cy="1320800"/>
          </a:xfrm>
        </p:spPr>
        <p:txBody>
          <a:bodyPr/>
          <a:lstStyle/>
          <a:p>
            <a:r>
              <a:rPr lang="en-US" dirty="0" smtClean="0">
                <a:solidFill>
                  <a:schemeClr val="accent4">
                    <a:lumMod val="75000"/>
                  </a:schemeClr>
                </a:solidFill>
              </a:rPr>
              <a:t>Literature Language: </a:t>
            </a:r>
            <a:r>
              <a:rPr lang="en-US" sz="2400" dirty="0" smtClean="0">
                <a:solidFill>
                  <a:schemeClr val="accent4">
                    <a:lumMod val="75000"/>
                  </a:schemeClr>
                </a:solidFill>
              </a:rPr>
              <a:t>Who </a:t>
            </a:r>
            <a:r>
              <a:rPr lang="en-US" sz="2400" dirty="0">
                <a:solidFill>
                  <a:schemeClr val="accent4">
                    <a:lumMod val="75000"/>
                  </a:schemeClr>
                </a:solidFill>
              </a:rPr>
              <a:t>are climate-induced displaced people?</a:t>
            </a:r>
            <a:endParaRPr lang="fr-FR" sz="2400" dirty="0">
              <a:solidFill>
                <a:schemeClr val="accent4">
                  <a:lumMod val="75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44676" y="1605411"/>
            <a:ext cx="8936986" cy="5037665"/>
          </a:xfrm>
        </p:spPr>
        <p:txBody>
          <a:bodyPr>
            <a:normAutofit fontScale="70000" lnSpcReduction="20000"/>
          </a:bodyPr>
          <a:lstStyle/>
          <a:p>
            <a:r>
              <a:rPr lang="en-US" sz="2900" dirty="0"/>
              <a:t>A variety of terms exist to denote people displaced due to climatic events or disasters. </a:t>
            </a:r>
            <a:endParaRPr lang="en-US" sz="2900" dirty="0" smtClean="0"/>
          </a:p>
          <a:p>
            <a:r>
              <a:rPr lang="fr-FR" sz="2900" dirty="0" err="1" smtClean="0"/>
              <a:t>Terms</a:t>
            </a:r>
            <a:r>
              <a:rPr lang="fr-FR" sz="2900" dirty="0" smtClean="0"/>
              <a:t> </a:t>
            </a:r>
            <a:r>
              <a:rPr lang="fr-FR" sz="2900" dirty="0" err="1"/>
              <a:t>common</a:t>
            </a:r>
            <a:r>
              <a:rPr lang="fr-FR" sz="2900" dirty="0"/>
              <a:t> in </a:t>
            </a:r>
            <a:r>
              <a:rPr lang="fr-FR" sz="2900" dirty="0" err="1"/>
              <a:t>literature</a:t>
            </a:r>
            <a:r>
              <a:rPr lang="fr-FR" sz="2900" dirty="0"/>
              <a:t> </a:t>
            </a:r>
            <a:r>
              <a:rPr lang="fr-FR" sz="2900" dirty="0" err="1" smtClean="0"/>
              <a:t>include</a:t>
            </a:r>
            <a:r>
              <a:rPr lang="fr-FR" sz="2900" dirty="0" smtClean="0"/>
              <a:t>:</a:t>
            </a:r>
            <a:endParaRPr lang="fr-FR" sz="2900" dirty="0"/>
          </a:p>
          <a:p>
            <a:pPr lvl="1">
              <a:buFont typeface="Arial" panose="020B0604020202020204" pitchFamily="34" charset="0"/>
              <a:buChar char="•"/>
            </a:pPr>
            <a:r>
              <a:rPr lang="fr-FR" sz="2700" dirty="0" err="1"/>
              <a:t>C</a:t>
            </a:r>
            <a:r>
              <a:rPr lang="fr-FR" sz="2700" dirty="0" err="1" smtClean="0"/>
              <a:t>limate</a:t>
            </a:r>
            <a:r>
              <a:rPr lang="fr-FR" sz="2700" dirty="0" smtClean="0"/>
              <a:t> Migrant</a:t>
            </a:r>
            <a:endParaRPr lang="fr-FR" sz="2700" dirty="0"/>
          </a:p>
          <a:p>
            <a:pPr lvl="1">
              <a:buFont typeface="Arial" panose="020B0604020202020204" pitchFamily="34" charset="0"/>
              <a:buChar char="•"/>
            </a:pPr>
            <a:r>
              <a:rPr lang="fr-FR" sz="2700" dirty="0" err="1"/>
              <a:t>E</a:t>
            </a:r>
            <a:r>
              <a:rPr lang="fr-FR" sz="2700" dirty="0" err="1" smtClean="0"/>
              <a:t>nvironmental</a:t>
            </a:r>
            <a:r>
              <a:rPr lang="fr-FR" sz="2700" dirty="0" smtClean="0"/>
              <a:t> Migrant</a:t>
            </a:r>
            <a:endParaRPr lang="fr-FR" sz="2700" dirty="0"/>
          </a:p>
          <a:p>
            <a:pPr lvl="1">
              <a:buFont typeface="Arial" panose="020B0604020202020204" pitchFamily="34" charset="0"/>
              <a:buChar char="•"/>
            </a:pPr>
            <a:r>
              <a:rPr lang="fr-FR" sz="2700" dirty="0" err="1"/>
              <a:t>C</a:t>
            </a:r>
            <a:r>
              <a:rPr lang="fr-FR" sz="2700" dirty="0" err="1" smtClean="0"/>
              <a:t>limate</a:t>
            </a:r>
            <a:r>
              <a:rPr lang="fr-FR" sz="2700" dirty="0" smtClean="0"/>
              <a:t> </a:t>
            </a:r>
            <a:r>
              <a:rPr lang="fr-FR" sz="2700" dirty="0" err="1" smtClean="0"/>
              <a:t>Refugee</a:t>
            </a:r>
            <a:endParaRPr lang="fr-FR" sz="2700" dirty="0"/>
          </a:p>
          <a:p>
            <a:pPr lvl="1">
              <a:buFont typeface="Arial" panose="020B0604020202020204" pitchFamily="34" charset="0"/>
              <a:buChar char="•"/>
            </a:pPr>
            <a:r>
              <a:rPr lang="fr-FR" sz="2700" dirty="0" err="1" smtClean="0"/>
              <a:t>Climate-Induced</a:t>
            </a:r>
            <a:r>
              <a:rPr lang="fr-FR" sz="2700" dirty="0" smtClean="0"/>
              <a:t> Migrant</a:t>
            </a:r>
            <a:endParaRPr lang="fr-FR" sz="2700" dirty="0"/>
          </a:p>
          <a:p>
            <a:pPr lvl="1">
              <a:buFont typeface="Arial" panose="020B0604020202020204" pitchFamily="34" charset="0"/>
              <a:buChar char="•"/>
            </a:pPr>
            <a:r>
              <a:rPr lang="fr-FR" sz="2700" dirty="0"/>
              <a:t>P</a:t>
            </a:r>
            <a:r>
              <a:rPr lang="fr-FR" sz="2700" dirty="0" smtClean="0"/>
              <a:t>eople </a:t>
            </a:r>
            <a:r>
              <a:rPr lang="fr-FR" sz="2700" dirty="0" err="1"/>
              <a:t>forcibly</a:t>
            </a:r>
            <a:r>
              <a:rPr lang="fr-FR" sz="2700" dirty="0"/>
              <a:t> </a:t>
            </a:r>
            <a:r>
              <a:rPr lang="fr-FR" sz="2700" dirty="0" err="1"/>
              <a:t>displaced</a:t>
            </a:r>
            <a:r>
              <a:rPr lang="fr-FR" sz="2700" dirty="0"/>
              <a:t> by </a:t>
            </a:r>
            <a:r>
              <a:rPr lang="fr-FR" sz="2700" dirty="0" err="1"/>
              <a:t>climate</a:t>
            </a:r>
            <a:r>
              <a:rPr lang="fr-FR" sz="2700" dirty="0"/>
              <a:t> </a:t>
            </a:r>
            <a:r>
              <a:rPr lang="fr-FR" sz="2700" dirty="0" smtClean="0"/>
              <a:t>change</a:t>
            </a:r>
            <a:endParaRPr lang="fr-FR" sz="2700" dirty="0"/>
          </a:p>
          <a:p>
            <a:r>
              <a:rPr lang="en-US" sz="2900" dirty="0"/>
              <a:t>In contrast to the term ‘refugee’, which is a legal definition defined by the 1951 Refugee Convention and enshrined in international law, terms such as ‘climate refugee’ or ‘climate migrant’ </a:t>
            </a:r>
            <a:r>
              <a:rPr lang="en-US" sz="2900" dirty="0">
                <a:solidFill>
                  <a:srgbClr val="7030A0"/>
                </a:solidFill>
              </a:rPr>
              <a:t>do not obligate states to provide protection or assistance. </a:t>
            </a:r>
            <a:endParaRPr lang="fr-FR" sz="2900" dirty="0">
              <a:solidFill>
                <a:srgbClr val="7030A0"/>
              </a:solidFill>
            </a:endParaRPr>
          </a:p>
          <a:p>
            <a:r>
              <a:rPr lang="en-US" sz="2900" dirty="0"/>
              <a:t>This means that climate-induced displaced people have traditionally been </a:t>
            </a:r>
            <a:r>
              <a:rPr lang="en-US" sz="2900" dirty="0">
                <a:solidFill>
                  <a:srgbClr val="7030A0"/>
                </a:solidFill>
              </a:rPr>
              <a:t>ineligible for refugee status</a:t>
            </a:r>
            <a:r>
              <a:rPr lang="en-US" sz="2900" dirty="0"/>
              <a:t>. </a:t>
            </a:r>
            <a:endParaRPr lang="fr-FR" sz="2900" dirty="0"/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22103822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https://africanclimatewire.org/wp-content/uploads/2025/03/5977577531_57c6b57f18_o.jpg"/>
          <p:cNvPicPr>
            <a:picLocks noGrp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677" y="0"/>
            <a:ext cx="8159261" cy="4463317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Rectangle 4"/>
          <p:cNvSpPr/>
          <p:nvPr/>
        </p:nvSpPr>
        <p:spPr>
          <a:xfrm>
            <a:off x="547077" y="4463317"/>
            <a:ext cx="8018584" cy="13507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0"/>
              </a:spcAft>
            </a:pPr>
            <a:r>
              <a:rPr lang="en-US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Image:</a:t>
            </a:r>
            <a:r>
              <a:rPr lang="en-US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People displaced by drought in Somalia wait to be registered at a refugee camp in Ethiopia. Photo Credit: Cate </a:t>
            </a:r>
            <a:r>
              <a:rPr lang="en-US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Turton</a:t>
            </a:r>
            <a:r>
              <a:rPr lang="en-US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/Department for International Development, CC BY 2.0, via Wikimedia Commons.</a:t>
            </a:r>
            <a:endParaRPr lang="en-GB" sz="16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/>
            <a:r>
              <a:rPr lang="en-US" sz="2400" dirty="0">
                <a:latin typeface="Arial" panose="020B0604020202020204" pitchFamily="34" charset="0"/>
                <a:ea typeface="Times New Roman" panose="02020603050405020304" pitchFamily="18" charset="0"/>
              </a:rPr>
              <a:t>E</a:t>
            </a:r>
            <a:r>
              <a:rPr lang="en-US" sz="2400" dirty="0" smtClean="0">
                <a:latin typeface="Arial" panose="020B0604020202020204" pitchFamily="34" charset="0"/>
                <a:ea typeface="Times New Roman" panose="02020603050405020304" pitchFamily="18" charset="0"/>
              </a:rPr>
              <a:t>xtant </a:t>
            </a:r>
            <a:r>
              <a:rPr lang="en-US" sz="2400" dirty="0">
                <a:latin typeface="Arial" panose="020B0604020202020204" pitchFamily="34" charset="0"/>
                <a:ea typeface="Times New Roman" panose="02020603050405020304" pitchFamily="18" charset="0"/>
              </a:rPr>
              <a:t>international laws leave millions unprotected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40906873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545" y="609600"/>
            <a:ext cx="8596630" cy="591185"/>
          </a:xfrm>
        </p:spPr>
        <p:txBody>
          <a:bodyPr/>
          <a:lstStyle/>
          <a:p>
            <a:r>
              <a:rPr lang="en-US" sz="2800" dirty="0"/>
              <a:t>Climate Refugees - the world’s Forgotten </a:t>
            </a:r>
            <a:r>
              <a:rPr lang="en-US" sz="2800" dirty="0" smtClean="0"/>
              <a:t>Victims</a:t>
            </a:r>
            <a:endParaRPr lang="en-US" sz="2800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677545" y="1617345"/>
            <a:ext cx="6754495" cy="4844415"/>
          </a:xfrm>
        </p:spPr>
        <p:txBody>
          <a:bodyPr/>
          <a:lstStyle/>
          <a:p>
            <a:pPr marL="0" indent="0">
              <a:buNone/>
            </a:pPr>
            <a:r>
              <a:rPr lang="en-US"/>
              <a:t> </a:t>
            </a:r>
          </a:p>
        </p:txBody>
      </p:sp>
      <p:pic>
        <p:nvPicPr>
          <p:cNvPr id="6" name="Content Placeholder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74205" y="1200785"/>
            <a:ext cx="4759960" cy="536003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0431" y="1200784"/>
            <a:ext cx="6653774" cy="53600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281013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78154" y="1"/>
            <a:ext cx="9751647" cy="5650522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216249" y="5423876"/>
            <a:ext cx="9506089" cy="500186"/>
          </a:xfrm>
          <a:prstGeom prst="rect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285750" lvl="0" indent="-285750">
              <a:buFont typeface="Wingdings" panose="05000000000000000000" pitchFamily="2" charset="2"/>
              <a:buChar char="v"/>
            </a:pPr>
            <a:r>
              <a:rPr lang="en-US" sz="2400" dirty="0">
                <a:solidFill>
                  <a:srgbClr val="1F1F1F"/>
                </a:solidFill>
                <a:latin typeface="ElsevierGulliver"/>
              </a:rPr>
              <a:t>S</a:t>
            </a:r>
            <a:r>
              <a:rPr lang="en-US" sz="2400" dirty="0" smtClean="0">
                <a:solidFill>
                  <a:srgbClr val="1F1F1F"/>
                </a:solidFill>
                <a:latin typeface="ElsevierGulliver"/>
              </a:rPr>
              <a:t>tronger </a:t>
            </a:r>
            <a:r>
              <a:rPr lang="en-US" sz="2400" dirty="0">
                <a:solidFill>
                  <a:srgbClr val="1F1F1F"/>
                </a:solidFill>
                <a:latin typeface="ElsevierGulliver"/>
              </a:rPr>
              <a:t>on the poorest groups, due to their low adaptive capacity to respond and their </a:t>
            </a:r>
            <a:r>
              <a:rPr lang="en-US" sz="2400" dirty="0" smtClean="0">
                <a:solidFill>
                  <a:srgbClr val="1F1F1F"/>
                </a:solidFill>
                <a:latin typeface="ElsevierGulliver"/>
              </a:rPr>
              <a:t>high </a:t>
            </a:r>
            <a:r>
              <a:rPr lang="en-US" sz="2400" dirty="0">
                <a:solidFill>
                  <a:srgbClr val="1F1F1F"/>
                </a:solidFill>
                <a:latin typeface="ElsevierGulliver"/>
              </a:rPr>
              <a:t>degree of </a:t>
            </a:r>
            <a:r>
              <a:rPr lang="en-US" sz="2400" dirty="0" smtClean="0">
                <a:solidFill>
                  <a:srgbClr val="1F1F1F"/>
                </a:solidFill>
                <a:latin typeface="ElsevierGulliver"/>
              </a:rPr>
              <a:t>vulnerability </a:t>
            </a:r>
            <a:endParaRPr lang="en-US" sz="2400" dirty="0">
              <a:solidFill>
                <a:srgbClr val="1F1F1F"/>
              </a:solidFill>
              <a:latin typeface="ElsevierGulliver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accent4">
                    <a:lumMod val="75000"/>
                  </a:schemeClr>
                </a:solidFill>
              </a:rPr>
              <a:t>Climate change vulnerability</a:t>
            </a:r>
            <a:endParaRPr lang="fr-FR" dirty="0">
              <a:solidFill>
                <a:schemeClr val="accent4">
                  <a:lumMod val="75000"/>
                </a:schemeClr>
              </a:solidFill>
            </a:endParaRP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75558" y="1172308"/>
            <a:ext cx="9299888" cy="5444221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accent4">
                    <a:lumMod val="75000"/>
                  </a:schemeClr>
                </a:solidFill>
              </a:rPr>
              <a:t>Precipitation</a:t>
            </a:r>
            <a:endParaRPr lang="fr-FR" dirty="0">
              <a:solidFill>
                <a:schemeClr val="accent4">
                  <a:lumMod val="75000"/>
                </a:schemeClr>
              </a:solidFill>
            </a:endParaRP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77334" y="1953458"/>
            <a:ext cx="9168795" cy="4581211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accent4">
                    <a:lumMod val="75000"/>
                  </a:schemeClr>
                </a:solidFill>
              </a:rPr>
              <a:t>Temperature</a:t>
            </a:r>
            <a:endParaRPr lang="fr-FR" dirty="0">
              <a:solidFill>
                <a:schemeClr val="accent4">
                  <a:lumMod val="75000"/>
                </a:schemeClr>
              </a:solidFill>
            </a:endParaRP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89858" y="1312985"/>
            <a:ext cx="9139898" cy="5376984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accent4">
                    <a:lumMod val="75000"/>
                  </a:schemeClr>
                </a:solidFill>
              </a:rPr>
              <a:t>Flooding</a:t>
            </a:r>
            <a:endParaRPr lang="fr-FR" dirty="0">
              <a:solidFill>
                <a:schemeClr val="accent4">
                  <a:lumMod val="75000"/>
                </a:schemeClr>
              </a:solidFill>
            </a:endParaRP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38842" y="1187938"/>
            <a:ext cx="9167866" cy="5361354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984738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chemeClr val="accent4">
                    <a:lumMod val="75000"/>
                  </a:schemeClr>
                </a:solidFill>
              </a:rPr>
              <a:t>Climate </a:t>
            </a:r>
            <a:r>
              <a:rPr lang="en-US" dirty="0" smtClean="0">
                <a:solidFill>
                  <a:schemeClr val="accent4">
                    <a:lumMod val="75000"/>
                  </a:schemeClr>
                </a:solidFill>
              </a:rPr>
              <a:t>Hazards </a:t>
            </a:r>
            <a:r>
              <a:rPr lang="en-US" sz="2200" dirty="0" smtClean="0">
                <a:solidFill>
                  <a:schemeClr val="accent4">
                    <a:lumMod val="75000"/>
                  </a:schemeClr>
                </a:solidFill>
              </a:rPr>
              <a:t>(droughts, floods, heat waves, cold waves, storms, cyclones/hurricanes, sea level rise, wildfires, etc.)</a:t>
            </a:r>
            <a:endParaRPr lang="fr-FR" sz="2200" dirty="0">
              <a:solidFill>
                <a:schemeClr val="accent4">
                  <a:lumMod val="75000"/>
                </a:schemeClr>
              </a:solidFill>
            </a:endParaRP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23631" y="1727200"/>
            <a:ext cx="9763369" cy="4964029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accent4">
                    <a:lumMod val="75000"/>
                  </a:schemeClr>
                </a:solidFill>
              </a:rPr>
              <a:t>Vulnerability to Climate Hazard</a:t>
            </a:r>
            <a:endParaRPr lang="fr-FR" dirty="0">
              <a:solidFill>
                <a:schemeClr val="accent4">
                  <a:lumMod val="75000"/>
                </a:schemeClr>
              </a:solidFill>
            </a:endParaRP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38843" y="1508369"/>
            <a:ext cx="9120972" cy="4740031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6985" y="328246"/>
            <a:ext cx="8596668" cy="1320800"/>
          </a:xfrm>
        </p:spPr>
        <p:txBody>
          <a:bodyPr>
            <a:normAutofit/>
          </a:bodyPr>
          <a:lstStyle/>
          <a:p>
            <a:r>
              <a:rPr lang="en-US" sz="2800" b="1" dirty="0" smtClean="0">
                <a:solidFill>
                  <a:schemeClr val="accent4">
                    <a:lumMod val="75000"/>
                  </a:schemeClr>
                </a:solidFill>
                <a:sym typeface="+mn-ea"/>
              </a:rPr>
              <a:t>3. Perceptions, research challenges and awareness level about Climate-induced migration </a:t>
            </a:r>
            <a:endParaRPr lang="en-US" sz="28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6985" y="1437005"/>
            <a:ext cx="9065846" cy="5073210"/>
          </a:xfrm>
        </p:spPr>
        <p:txBody>
          <a:bodyPr>
            <a:noAutofit/>
          </a:bodyPr>
          <a:lstStyle/>
          <a:p>
            <a:pPr marL="0" indent="0">
              <a:buNone/>
            </a:pPr>
            <a:endParaRPr lang="en-US" sz="800" dirty="0" smtClean="0"/>
          </a:p>
          <a:p>
            <a:pPr marL="0" indent="0">
              <a:buNone/>
            </a:pPr>
            <a:r>
              <a:rPr lang="en-US" sz="2400" b="1" dirty="0" smtClean="0">
                <a:solidFill>
                  <a:srgbClr val="7030A0"/>
                </a:solidFill>
              </a:rPr>
              <a:t>3.1 Is Climate-Induced Migration Temporary? </a:t>
            </a:r>
          </a:p>
          <a:p>
            <a:pPr marL="0" indent="0">
              <a:buNone/>
            </a:pPr>
            <a:r>
              <a:rPr lang="en-US" sz="2400" dirty="0" smtClean="0"/>
              <a:t>Two Views:</a:t>
            </a:r>
          </a:p>
          <a:p>
            <a:pPr marL="0" indent="0">
              <a:buNone/>
            </a:pPr>
            <a:r>
              <a:rPr lang="en-US" sz="2400" dirty="0" smtClean="0"/>
              <a:t>A</a:t>
            </a:r>
            <a:r>
              <a:rPr lang="en-US" sz="2400" dirty="0"/>
              <a:t>) Short-Distance and Internal </a:t>
            </a:r>
          </a:p>
          <a:p>
            <a:pPr lvl="1"/>
            <a:r>
              <a:rPr lang="en-US" sz="2000" dirty="0">
                <a:solidFill>
                  <a:schemeClr val="accent4"/>
                </a:solidFill>
                <a:sym typeface="+mn-ea"/>
              </a:rPr>
              <a:t>lack the resources to engage in long-</a:t>
            </a:r>
            <a:r>
              <a:rPr lang="en-US" sz="2000" dirty="0">
                <a:solidFill>
                  <a:srgbClr val="FF0000"/>
                </a:solidFill>
                <a:sym typeface="+mn-ea"/>
              </a:rPr>
              <a:t>distance </a:t>
            </a:r>
            <a:r>
              <a:rPr lang="en-US" sz="2000" dirty="0">
                <a:solidFill>
                  <a:schemeClr val="accent4"/>
                </a:solidFill>
                <a:sym typeface="+mn-ea"/>
              </a:rPr>
              <a:t>migration, they are more likely to move within their own country or to nearby urban areas</a:t>
            </a:r>
          </a:p>
          <a:p>
            <a:pPr lvl="1"/>
            <a:r>
              <a:rPr lang="en-US" altLang="en-US" sz="2000" dirty="0">
                <a:solidFill>
                  <a:srgbClr val="FF0000"/>
                </a:solidFill>
              </a:rPr>
              <a:t>People believe that unsustainable measures such as working longer hours and selling assets can improve the situation</a:t>
            </a:r>
          </a:p>
          <a:p>
            <a:pPr marL="0" indent="0">
              <a:buNone/>
            </a:pPr>
            <a:r>
              <a:rPr lang="en-US" sz="2400" dirty="0"/>
              <a:t>B) Climate migrants are forced to permanently migrate</a:t>
            </a:r>
          </a:p>
          <a:p>
            <a:pPr lvl="1"/>
            <a:r>
              <a:rPr lang="fr-FR" sz="2000" dirty="0" err="1">
                <a:solidFill>
                  <a:srgbClr val="FF0000"/>
                </a:solidFill>
                <a:sym typeface="+mn-ea"/>
              </a:rPr>
              <a:t>Unfortunately</a:t>
            </a:r>
            <a:r>
              <a:rPr lang="fr-FR" sz="2000" dirty="0">
                <a:solidFill>
                  <a:srgbClr val="FF0000"/>
                </a:solidFill>
                <a:sym typeface="+mn-ea"/>
              </a:rPr>
              <a:t>, </a:t>
            </a:r>
            <a:r>
              <a:rPr lang="en-US" sz="2000" dirty="0">
                <a:solidFill>
                  <a:srgbClr val="FF0000"/>
                </a:solidFill>
                <a:sym typeface="+mn-ea"/>
              </a:rPr>
              <a:t>as </a:t>
            </a:r>
            <a:r>
              <a:rPr lang="en-US" sz="2000" dirty="0" smtClean="0">
                <a:solidFill>
                  <a:srgbClr val="FF0000"/>
                </a:solidFill>
                <a:sym typeface="+mn-ea"/>
              </a:rPr>
              <a:t>CC </a:t>
            </a:r>
            <a:r>
              <a:rPr lang="en-US" sz="2000" dirty="0">
                <a:solidFill>
                  <a:srgbClr val="FF0000"/>
                </a:solidFill>
                <a:sym typeface="+mn-ea"/>
              </a:rPr>
              <a:t>lengthens the duration of these periods, many </a:t>
            </a:r>
            <a:r>
              <a:rPr lang="fr-FR" sz="2000" dirty="0" err="1">
                <a:solidFill>
                  <a:srgbClr val="FF0000"/>
                </a:solidFill>
                <a:sym typeface="+mn-ea"/>
              </a:rPr>
              <a:t>climate-induced</a:t>
            </a:r>
            <a:r>
              <a:rPr lang="fr-FR" sz="2000" dirty="0">
                <a:solidFill>
                  <a:srgbClr val="FF0000"/>
                </a:solidFill>
                <a:sym typeface="+mn-ea"/>
              </a:rPr>
              <a:t> </a:t>
            </a:r>
            <a:r>
              <a:rPr lang="fr-FR" sz="2000" dirty="0" err="1">
                <a:solidFill>
                  <a:srgbClr val="FF0000"/>
                </a:solidFill>
                <a:sym typeface="+mn-ea"/>
              </a:rPr>
              <a:t>displaced</a:t>
            </a:r>
            <a:r>
              <a:rPr lang="fr-FR" sz="2000" dirty="0">
                <a:solidFill>
                  <a:srgbClr val="FF0000"/>
                </a:solidFill>
                <a:sym typeface="+mn-ea"/>
              </a:rPr>
              <a:t> people </a:t>
            </a:r>
            <a:r>
              <a:rPr lang="en-US" sz="2000" dirty="0">
                <a:solidFill>
                  <a:srgbClr val="FF0000"/>
                </a:solidFill>
                <a:sym typeface="+mn-ea"/>
              </a:rPr>
              <a:t>are losing their ability to engage in temporary migration </a:t>
            </a:r>
            <a:r>
              <a:rPr lang="en-US" sz="2000" dirty="0">
                <a:solidFill>
                  <a:srgbClr val="7030A0"/>
                </a:solidFill>
                <a:sym typeface="+mn-ea"/>
              </a:rPr>
              <a:t>and are forced to permanently migrate (Call and Gray, </a:t>
            </a:r>
            <a:r>
              <a:rPr lang="fr-FR" sz="2000" dirty="0">
                <a:solidFill>
                  <a:srgbClr val="7030A0"/>
                </a:solidFill>
                <a:sym typeface="+mn-ea"/>
              </a:rPr>
              <a:t>2020)</a:t>
            </a:r>
            <a:endParaRPr lang="fr-FR" sz="2000" dirty="0">
              <a:solidFill>
                <a:srgbClr val="7030A0"/>
              </a:solidFill>
            </a:endParaRPr>
          </a:p>
          <a:p>
            <a:pPr marL="457200" lvl="1" indent="0">
              <a:buNone/>
            </a:pPr>
            <a:endParaRPr lang="en-US" sz="2000" dirty="0"/>
          </a:p>
          <a:p>
            <a:endParaRPr lang="en-US" sz="2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accent4">
                    <a:lumMod val="75000"/>
                  </a:schemeClr>
                </a:solidFill>
              </a:rPr>
              <a:t>3.2 Limited </a:t>
            </a:r>
            <a:r>
              <a:rPr lang="en-US" dirty="0">
                <a:solidFill>
                  <a:schemeClr val="accent4">
                    <a:lumMod val="75000"/>
                  </a:schemeClr>
                </a:solidFill>
              </a:rPr>
              <a:t>data on climate-induced forced migration</a:t>
            </a:r>
            <a:endParaRPr lang="fr-FR" dirty="0">
              <a:solidFill>
                <a:schemeClr val="accent4">
                  <a:lumMod val="75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7334" y="1930401"/>
            <a:ext cx="9266766" cy="4318000"/>
          </a:xfrm>
        </p:spPr>
        <p:txBody>
          <a:bodyPr>
            <a:normAutofit/>
          </a:bodyPr>
          <a:lstStyle/>
          <a:p>
            <a:r>
              <a:rPr lang="en-US" sz="2400" dirty="0"/>
              <a:t>Quantifying environmental migration is challenging given the </a:t>
            </a:r>
            <a:r>
              <a:rPr lang="en-US" sz="2400" dirty="0">
                <a:solidFill>
                  <a:srgbClr val="7030A0"/>
                </a:solidFill>
              </a:rPr>
              <a:t>multiple drivers of such movement</a:t>
            </a:r>
            <a:r>
              <a:rPr lang="en-US" sz="2400" dirty="0"/>
              <a:t>, related methodological challenges, and the lack of data collection standards.</a:t>
            </a:r>
            <a:endParaRPr lang="fr-FR" sz="2400" dirty="0"/>
          </a:p>
          <a:p>
            <a:r>
              <a:rPr lang="en-US" sz="2400" dirty="0"/>
              <a:t>Some quantitative data exists on population displacement </a:t>
            </a:r>
            <a:r>
              <a:rPr lang="en-US" sz="2400" dirty="0">
                <a:solidFill>
                  <a:srgbClr val="7030A0"/>
                </a:solidFill>
              </a:rPr>
              <a:t>with a country, and to a lesser degree across borders</a:t>
            </a:r>
            <a:r>
              <a:rPr lang="en-US" sz="2400" dirty="0"/>
              <a:t>, due to natural hazards. </a:t>
            </a:r>
          </a:p>
          <a:p>
            <a:r>
              <a:rPr lang="fr-FR" sz="2400" dirty="0" err="1"/>
              <a:t>However</a:t>
            </a:r>
            <a:r>
              <a:rPr lang="fr-FR" sz="2400" dirty="0"/>
              <a:t>, for migration </a:t>
            </a:r>
            <a:r>
              <a:rPr lang="en-US" sz="2400" dirty="0"/>
              <a:t>due to slow-onset environmental processes, such as drought or sea-level rise, most existing data is </a:t>
            </a:r>
            <a:r>
              <a:rPr lang="en-US" sz="2400" dirty="0">
                <a:solidFill>
                  <a:srgbClr val="7030A0"/>
                </a:solidFill>
              </a:rPr>
              <a:t>qualitative and based on case studies</a:t>
            </a:r>
            <a:r>
              <a:rPr lang="en-US" sz="2400" dirty="0"/>
              <a:t> with few comparative studies</a:t>
            </a:r>
            <a:r>
              <a:rPr lang="fr-FR" sz="2400" dirty="0"/>
              <a:t> (migration data portal 2021)</a:t>
            </a:r>
          </a:p>
          <a:p>
            <a:endParaRPr lang="fr-FR" sz="2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3.3 Limited </a:t>
            </a:r>
            <a:r>
              <a:rPr lang="en-US" dirty="0"/>
              <a:t>Awareness and Communication in </a:t>
            </a:r>
            <a:r>
              <a:rPr lang="en-US" dirty="0" smtClean="0"/>
              <a:t>Climate-induced </a:t>
            </a:r>
            <a:r>
              <a:rPr lang="en-US" dirty="0"/>
              <a:t>migration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7545" y="2160905"/>
            <a:ext cx="9387840" cy="4449445"/>
          </a:xfrm>
        </p:spPr>
        <p:txBody>
          <a:bodyPr>
            <a:noAutofit/>
          </a:bodyPr>
          <a:lstStyle/>
          <a:p>
            <a:r>
              <a:rPr lang="en-US" altLang="en-US" sz="2700" dirty="0"/>
              <a:t>Limited awareness and fragmented communication regarding the link between </a:t>
            </a:r>
            <a:r>
              <a:rPr lang="en-US" altLang="en-US" sz="2700" dirty="0" smtClean="0"/>
              <a:t>CC </a:t>
            </a:r>
            <a:r>
              <a:rPr lang="en-US" altLang="en-US" sz="2700" dirty="0"/>
              <a:t>and migration present significant barriers to developing effective, proactive policies and, supporting vulnerable populations.</a:t>
            </a:r>
          </a:p>
          <a:p>
            <a:r>
              <a:rPr lang="en-US" altLang="en-US" sz="2700" dirty="0">
                <a:solidFill>
                  <a:srgbClr val="7030A0"/>
                </a:solidFill>
              </a:rPr>
              <a:t>While </a:t>
            </a:r>
            <a:r>
              <a:rPr lang="en-US" altLang="en-US" sz="2700" dirty="0" smtClean="0">
                <a:solidFill>
                  <a:srgbClr val="7030A0"/>
                </a:solidFill>
              </a:rPr>
              <a:t>CC </a:t>
            </a:r>
            <a:r>
              <a:rPr lang="en-US" altLang="en-US" sz="2700" dirty="0">
                <a:solidFill>
                  <a:srgbClr val="7030A0"/>
                </a:solidFill>
              </a:rPr>
              <a:t>is a known driver of migration, the complex, often indirect, relationship between environmental hazards and human mobility is under-researched, poorly communicated, and often excluded from mainstream climate dialogues. 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altLang="en-US" sz="2800" dirty="0" smtClean="0"/>
              <a:t>3.4 AWARENESS </a:t>
            </a:r>
            <a:r>
              <a:rPr lang="en-US" altLang="en-US" sz="2800" dirty="0"/>
              <a:t>AND COMMUNICATION ABOUT CLIMATE CHANGE AND MIGRATION IN THE EU: A FOCUS ON BELGIUM, GREECE, ITALY AND SPAIN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7545" y="2160905"/>
            <a:ext cx="1647190" cy="3880485"/>
          </a:xfrm>
        </p:spPr>
        <p:txBody>
          <a:bodyPr/>
          <a:lstStyle/>
          <a:p>
            <a:pPr marL="0" indent="0">
              <a:buNone/>
            </a:pPr>
            <a:endParaRPr lang="en-US" altLang="en-US"/>
          </a:p>
          <a:p>
            <a:pPr marL="0" indent="0">
              <a:buNone/>
            </a:pPr>
            <a:r>
              <a:rPr lang="en-US" altLang="en-US"/>
              <a:t>Knowledge on climate change and climate change induced migration</a:t>
            </a:r>
          </a:p>
        </p:txBody>
      </p:sp>
      <p:graphicFrame>
        <p:nvGraphicFramePr>
          <p:cNvPr id="49" name="Chart 49"/>
          <p:cNvGraphicFramePr/>
          <p:nvPr/>
        </p:nvGraphicFramePr>
        <p:xfrm>
          <a:off x="2840990" y="2160905"/>
          <a:ext cx="3493135" cy="388112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50" name="Chart 50"/>
          <p:cNvGraphicFramePr/>
          <p:nvPr/>
        </p:nvGraphicFramePr>
        <p:xfrm>
          <a:off x="6469380" y="2309495"/>
          <a:ext cx="3507740" cy="373316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3.5 Source </a:t>
            </a:r>
            <a:r>
              <a:rPr lang="en-US" dirty="0"/>
              <a:t>of Information About </a:t>
            </a:r>
            <a:r>
              <a:rPr lang="en-US" dirty="0" smtClean="0"/>
              <a:t>Climate Change</a:t>
            </a:r>
            <a:endParaRPr lang="en-US" dirty="0"/>
          </a:p>
        </p:txBody>
      </p:sp>
      <p:graphicFrame>
        <p:nvGraphicFramePr>
          <p:cNvPr id="53" name="Chart 53"/>
          <p:cNvGraphicFramePr>
            <a:graphicFrameLocks noGrp="1"/>
          </p:cNvGraphicFramePr>
          <p:nvPr>
            <p:ph idx="1"/>
          </p:nvPr>
        </p:nvGraphicFramePr>
        <p:xfrm>
          <a:off x="677545" y="2160905"/>
          <a:ext cx="8719820" cy="442404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3.6 Trust </a:t>
            </a:r>
            <a:r>
              <a:rPr lang="en-US" dirty="0"/>
              <a:t>about information on climate change</a:t>
            </a:r>
          </a:p>
        </p:txBody>
      </p:sp>
      <p:pic>
        <p:nvPicPr>
          <p:cNvPr id="4" name="Picture 64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76910" y="1930400"/>
            <a:ext cx="8444230" cy="4592320"/>
          </a:xfrm>
          <a:prstGeom prst="rect">
            <a:avLst/>
          </a:prstGeom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3.7 Can </a:t>
            </a:r>
            <a:r>
              <a:rPr lang="en-US" dirty="0"/>
              <a:t>anything be done to tackle climate change</a:t>
            </a:r>
          </a:p>
        </p:txBody>
      </p:sp>
      <p:graphicFrame>
        <p:nvGraphicFramePr>
          <p:cNvPr id="65" name="Chart 65"/>
          <p:cNvGraphicFramePr>
            <a:graphicFrameLocks noGrp="1"/>
          </p:cNvGraphicFramePr>
          <p:nvPr>
            <p:ph idx="1"/>
          </p:nvPr>
        </p:nvGraphicFramePr>
        <p:xfrm>
          <a:off x="677545" y="2160905"/>
          <a:ext cx="8596630" cy="43624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3.8 Responsibility </a:t>
            </a:r>
            <a:r>
              <a:rPr lang="en-US" dirty="0"/>
              <a:t>to address effects of climate change</a:t>
            </a:r>
          </a:p>
        </p:txBody>
      </p:sp>
      <p:graphicFrame>
        <p:nvGraphicFramePr>
          <p:cNvPr id="51" name="Chart 51"/>
          <p:cNvGraphicFramePr>
            <a:graphicFrameLocks noGrp="1"/>
          </p:cNvGraphicFramePr>
          <p:nvPr>
            <p:ph idx="1"/>
          </p:nvPr>
        </p:nvGraphicFramePr>
        <p:xfrm>
          <a:off x="677545" y="1930400"/>
          <a:ext cx="8336280" cy="476631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800" dirty="0" smtClean="0"/>
              <a:t>3.9 Extent </a:t>
            </a:r>
            <a:r>
              <a:rPr lang="en-US" sz="2800" dirty="0"/>
              <a:t>to which climate change and climate induced migration were addressed in schools</a:t>
            </a:r>
          </a:p>
        </p:txBody>
      </p:sp>
      <p:graphicFrame>
        <p:nvGraphicFramePr>
          <p:cNvPr id="54" name="Chart 5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73270654"/>
              </p:ext>
            </p:extLst>
          </p:nvPr>
        </p:nvGraphicFramePr>
        <p:xfrm>
          <a:off x="677545" y="1716405"/>
          <a:ext cx="8596630" cy="463750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3.10 Causes </a:t>
            </a:r>
            <a:r>
              <a:rPr lang="en-US" dirty="0"/>
              <a:t>of Migration</a:t>
            </a:r>
          </a:p>
        </p:txBody>
      </p:sp>
      <p:graphicFrame>
        <p:nvGraphicFramePr>
          <p:cNvPr id="55" name="Chart 5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935786837"/>
              </p:ext>
            </p:extLst>
          </p:nvPr>
        </p:nvGraphicFramePr>
        <p:xfrm>
          <a:off x="677333" y="1469292"/>
          <a:ext cx="8888697" cy="488461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accent4">
                    <a:lumMod val="75000"/>
                  </a:schemeClr>
                </a:solidFill>
              </a:rPr>
              <a:t>Gaps and Needs</a:t>
            </a:r>
            <a:endParaRPr lang="fr-FR" dirty="0">
              <a:solidFill>
                <a:schemeClr val="accent4">
                  <a:lumMod val="75000"/>
                </a:schemeClr>
              </a:solidFill>
            </a:endParaRP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77863" y="1420586"/>
            <a:ext cx="8596312" cy="48278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6001527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 smtClean="0"/>
              <a:t>4. FOCUS FOR THE FUTURE?</a:t>
            </a:r>
            <a:endParaRPr lang="en-GB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11015" y="1328615"/>
            <a:ext cx="9511323" cy="5134708"/>
          </a:xfrm>
        </p:spPr>
        <p:txBody>
          <a:bodyPr>
            <a:noAutofit/>
          </a:bodyPr>
          <a:lstStyle/>
          <a:p>
            <a:pPr lvl="0" algn="just"/>
            <a:r>
              <a:rPr lang="en-US" sz="2400" dirty="0" smtClean="0">
                <a:solidFill>
                  <a:srgbClr val="7030A0"/>
                </a:solidFill>
              </a:rPr>
              <a:t>Achieving </a:t>
            </a:r>
            <a:r>
              <a:rPr lang="en-US" sz="2400" dirty="0">
                <a:solidFill>
                  <a:srgbClr val="7030A0"/>
                </a:solidFill>
              </a:rPr>
              <a:t>a resilient society – where people can adapt in place and thrive, or migrate with dignity to areas of higher opportunity – should be an important part of meeting national development goals. </a:t>
            </a:r>
          </a:p>
          <a:p>
            <a:pPr lvl="0" algn="just"/>
            <a:r>
              <a:rPr lang="en-US" sz="2400" dirty="0" smtClean="0">
                <a:solidFill>
                  <a:srgbClr val="7030A0"/>
                </a:solidFill>
              </a:rPr>
              <a:t>Take </a:t>
            </a:r>
            <a:r>
              <a:rPr lang="en-US" sz="2400" dirty="0">
                <a:solidFill>
                  <a:srgbClr val="7030A0"/>
                </a:solidFill>
              </a:rPr>
              <a:t>a long-term perspective on how to reduce vulnerability and </a:t>
            </a:r>
            <a:r>
              <a:rPr lang="en-US" sz="2400" dirty="0" smtClean="0">
                <a:solidFill>
                  <a:srgbClr val="7030A0"/>
                </a:solidFill>
              </a:rPr>
              <a:t>ENHANCE </a:t>
            </a:r>
            <a:r>
              <a:rPr lang="en-US" sz="2400" dirty="0">
                <a:solidFill>
                  <a:srgbClr val="7030A0"/>
                </a:solidFill>
              </a:rPr>
              <a:t>resilient, in order to reduce the number of distressed people forced to move as a result of climate change.</a:t>
            </a:r>
          </a:p>
          <a:p>
            <a:pPr lvl="0" algn="just"/>
            <a:r>
              <a:rPr lang="en-US" sz="2400" dirty="0">
                <a:solidFill>
                  <a:srgbClr val="7030A0"/>
                </a:solidFill>
              </a:rPr>
              <a:t>Develop holistic and enduring strategies that cater to the needs of affected communities and foster </a:t>
            </a:r>
            <a:r>
              <a:rPr lang="en-US" sz="2400" dirty="0" smtClean="0">
                <a:solidFill>
                  <a:srgbClr val="7030A0"/>
                </a:solidFill>
              </a:rPr>
              <a:t>resilience </a:t>
            </a:r>
            <a:r>
              <a:rPr lang="en-US" sz="2400" dirty="0">
                <a:solidFill>
                  <a:srgbClr val="7030A0"/>
                </a:solidFill>
              </a:rPr>
              <a:t>over the long term </a:t>
            </a:r>
          </a:p>
          <a:p>
            <a:pPr lvl="0" algn="just"/>
            <a:r>
              <a:rPr lang="en-US" sz="2400" dirty="0">
                <a:solidFill>
                  <a:srgbClr val="7030A0"/>
                </a:solidFill>
              </a:rPr>
              <a:t>Investment in resilient infrastructure, Sustainable NRM, e</a:t>
            </a:r>
            <a:r>
              <a:rPr lang="en-US" sz="2400" dirty="0" smtClean="0">
                <a:solidFill>
                  <a:srgbClr val="7030A0"/>
                </a:solidFill>
              </a:rPr>
              <a:t>nhancing </a:t>
            </a:r>
            <a:r>
              <a:rPr lang="en-US" sz="2400" dirty="0">
                <a:solidFill>
                  <a:srgbClr val="7030A0"/>
                </a:solidFill>
              </a:rPr>
              <a:t>the </a:t>
            </a:r>
            <a:r>
              <a:rPr lang="en-US" sz="2400" dirty="0" smtClean="0">
                <a:solidFill>
                  <a:srgbClr val="7030A0"/>
                </a:solidFill>
              </a:rPr>
              <a:t>adaptive </a:t>
            </a:r>
            <a:r>
              <a:rPr lang="en-US" sz="2400" dirty="0">
                <a:solidFill>
                  <a:srgbClr val="7030A0"/>
                </a:solidFill>
              </a:rPr>
              <a:t>capacities of local communities </a:t>
            </a:r>
          </a:p>
        </p:txBody>
      </p:sp>
    </p:spTree>
    <p:extLst>
      <p:ext uri="{BB962C8B-B14F-4D97-AF65-F5344CB8AC3E}">
        <p14:creationId xmlns:p14="http://schemas.microsoft.com/office/powerpoint/2010/main" val="2570756099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b="1" dirty="0" smtClean="0">
                <a:solidFill>
                  <a:schemeClr val="accent4">
                    <a:lumMod val="75000"/>
                  </a:schemeClr>
                </a:solidFill>
              </a:rPr>
              <a:t>4. FOCUS FOR THE FUTURE  </a:t>
            </a:r>
            <a:endParaRPr lang="fr-FR" dirty="0">
              <a:solidFill>
                <a:schemeClr val="accent4">
                  <a:lumMod val="75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7334" y="1331843"/>
            <a:ext cx="8873066" cy="5183257"/>
          </a:xfrm>
        </p:spPr>
        <p:txBody>
          <a:bodyPr>
            <a:noAutofit/>
          </a:bodyPr>
          <a:lstStyle/>
          <a:p>
            <a:r>
              <a:rPr lang="fr-FR" sz="2000" b="1" dirty="0">
                <a:solidFill>
                  <a:schemeClr val="accent4">
                    <a:lumMod val="75000"/>
                  </a:schemeClr>
                </a:solidFill>
              </a:rPr>
              <a:t>THE NEED FOR LIVELIHOODS ASSISTANCE AND LIVELIHOODS </a:t>
            </a:r>
            <a:r>
              <a:rPr lang="fr-FR" sz="2000" b="1" dirty="0" smtClean="0">
                <a:solidFill>
                  <a:schemeClr val="accent4">
                    <a:lumMod val="75000"/>
                  </a:schemeClr>
                </a:solidFill>
              </a:rPr>
              <a:t>DIVERSIFICATION </a:t>
            </a:r>
            <a:r>
              <a:rPr lang="fr-FR" sz="2000" b="1" dirty="0" smtClean="0">
                <a:solidFill>
                  <a:srgbClr val="00B0F0"/>
                </a:solidFill>
              </a:rPr>
              <a:t>AT THE SOURCE </a:t>
            </a:r>
            <a:endParaRPr lang="en-US" sz="2000" dirty="0" smtClean="0">
              <a:solidFill>
                <a:srgbClr val="00B0F0"/>
              </a:solidFill>
            </a:endParaRPr>
          </a:p>
          <a:p>
            <a:r>
              <a:rPr lang="en-US" sz="2000" dirty="0" smtClean="0"/>
              <a:t>Livelihoods </a:t>
            </a:r>
            <a:r>
              <a:rPr lang="en-US" sz="2000" dirty="0"/>
              <a:t>are one of the key needs of people uprooted due to </a:t>
            </a:r>
            <a:r>
              <a:rPr lang="en-US" sz="2000" dirty="0" smtClean="0"/>
              <a:t>CC– </a:t>
            </a:r>
            <a:r>
              <a:rPr lang="en-US" sz="2000" dirty="0"/>
              <a:t>similar to most other forcibly displaced people. </a:t>
            </a:r>
          </a:p>
          <a:p>
            <a:pPr algn="just">
              <a:buFont typeface="Arial" panose="020B0604020202020204" pitchFamily="34" charset="0"/>
              <a:buChar char="•"/>
            </a:pPr>
            <a:r>
              <a:rPr lang="en-US" sz="2000" dirty="0"/>
              <a:t>In many instances, climate-induced displacement occurs as a type of rural-urban </a:t>
            </a:r>
            <a:r>
              <a:rPr lang="en-US" sz="2000" dirty="0" smtClean="0"/>
              <a:t>migration- often </a:t>
            </a:r>
            <a:r>
              <a:rPr lang="en-US" sz="2000" dirty="0"/>
              <a:t>farmers or pastoralists and for this reason may need </a:t>
            </a:r>
            <a:r>
              <a:rPr lang="en-US" sz="2000" dirty="0" smtClean="0">
                <a:solidFill>
                  <a:srgbClr val="00B0F0"/>
                </a:solidFill>
              </a:rPr>
              <a:t>Reskilling/retraining</a:t>
            </a:r>
            <a:r>
              <a:rPr lang="en-US" sz="2000" dirty="0" smtClean="0"/>
              <a:t> </a:t>
            </a:r>
            <a:r>
              <a:rPr lang="en-US" sz="2000" dirty="0"/>
              <a:t>in order to find work in urban areas.</a:t>
            </a:r>
          </a:p>
          <a:p>
            <a:r>
              <a:rPr lang="en-US" sz="2000" dirty="0"/>
              <a:t>UNHCR’s Special Advisor on Climate Action explains, </a:t>
            </a:r>
          </a:p>
          <a:p>
            <a:pPr marL="0" indent="0" algn="just">
              <a:buNone/>
            </a:pPr>
            <a:r>
              <a:rPr lang="en-US" sz="2000" b="1" dirty="0">
                <a:solidFill>
                  <a:schemeClr val="accent4"/>
                </a:solidFill>
              </a:rPr>
              <a:t>“D</a:t>
            </a:r>
            <a:r>
              <a:rPr lang="fr-FR" sz="2000" b="1" dirty="0" err="1">
                <a:solidFill>
                  <a:schemeClr val="accent4"/>
                </a:solidFill>
              </a:rPr>
              <a:t>isplaced</a:t>
            </a:r>
            <a:r>
              <a:rPr lang="fr-FR" sz="2000" b="1" dirty="0">
                <a:solidFill>
                  <a:schemeClr val="accent4"/>
                </a:solidFill>
              </a:rPr>
              <a:t> populations </a:t>
            </a:r>
            <a:r>
              <a:rPr lang="fr-FR" sz="2000" b="1" dirty="0" err="1">
                <a:solidFill>
                  <a:schemeClr val="accent4"/>
                </a:solidFill>
              </a:rPr>
              <a:t>often</a:t>
            </a:r>
            <a:r>
              <a:rPr lang="fr-FR" sz="2000" b="1" dirty="0">
                <a:solidFill>
                  <a:schemeClr val="accent4"/>
                </a:solidFill>
              </a:rPr>
              <a:t> have </a:t>
            </a:r>
            <a:r>
              <a:rPr lang="fr-FR" sz="2000" b="1" dirty="0" err="1">
                <a:solidFill>
                  <a:schemeClr val="accent4"/>
                </a:solidFill>
              </a:rPr>
              <a:t>precarious</a:t>
            </a:r>
            <a:r>
              <a:rPr lang="fr-FR" sz="2000" b="1" dirty="0">
                <a:solidFill>
                  <a:schemeClr val="accent4"/>
                </a:solidFill>
              </a:rPr>
              <a:t> </a:t>
            </a:r>
            <a:r>
              <a:rPr lang="fr-FR" sz="2000" b="1" dirty="0" err="1">
                <a:solidFill>
                  <a:schemeClr val="accent4"/>
                </a:solidFill>
              </a:rPr>
              <a:t>livelihoods</a:t>
            </a:r>
            <a:r>
              <a:rPr lang="fr-FR" sz="2000" b="1" dirty="0">
                <a:solidFill>
                  <a:schemeClr val="accent4"/>
                </a:solidFill>
              </a:rPr>
              <a:t>, </a:t>
            </a:r>
            <a:r>
              <a:rPr lang="en-US" sz="2000" b="1" dirty="0">
                <a:solidFill>
                  <a:schemeClr val="accent4"/>
                </a:solidFill>
              </a:rPr>
              <a:t>reduced or no access to social safety nets and health </a:t>
            </a:r>
            <a:r>
              <a:rPr lang="fr-FR" sz="2000" b="1" dirty="0">
                <a:solidFill>
                  <a:schemeClr val="accent4"/>
                </a:solidFill>
              </a:rPr>
              <a:t>services. </a:t>
            </a:r>
            <a:r>
              <a:rPr lang="fr-FR" sz="2000" b="1" dirty="0" err="1">
                <a:solidFill>
                  <a:schemeClr val="accent4"/>
                </a:solidFill>
              </a:rPr>
              <a:t>These</a:t>
            </a:r>
            <a:r>
              <a:rPr lang="fr-FR" sz="2000" b="1" dirty="0">
                <a:solidFill>
                  <a:schemeClr val="accent4"/>
                </a:solidFill>
              </a:rPr>
              <a:t> </a:t>
            </a:r>
            <a:r>
              <a:rPr lang="fr-FR" sz="2000" b="1" dirty="0" err="1">
                <a:solidFill>
                  <a:schemeClr val="accent4"/>
                </a:solidFill>
              </a:rPr>
              <a:t>vulnerabilities</a:t>
            </a:r>
            <a:r>
              <a:rPr lang="fr-FR" sz="2000" b="1" dirty="0">
                <a:solidFill>
                  <a:schemeClr val="accent4"/>
                </a:solidFill>
              </a:rPr>
              <a:t> </a:t>
            </a:r>
            <a:r>
              <a:rPr lang="en-US" sz="2000" b="1" dirty="0">
                <a:solidFill>
                  <a:schemeClr val="accent4"/>
                </a:solidFill>
              </a:rPr>
              <a:t>are exacerbated for those in </a:t>
            </a:r>
            <a:r>
              <a:rPr lang="fr-FR" sz="2000" b="1" dirty="0">
                <a:solidFill>
                  <a:schemeClr val="accent4"/>
                </a:solidFill>
              </a:rPr>
              <a:t>‘</a:t>
            </a:r>
            <a:r>
              <a:rPr lang="fr-FR" sz="2000" b="1" dirty="0" err="1">
                <a:solidFill>
                  <a:schemeClr val="accent4"/>
                </a:solidFill>
              </a:rPr>
              <a:t>climate</a:t>
            </a:r>
            <a:r>
              <a:rPr lang="fr-FR" sz="2000" b="1" dirty="0">
                <a:solidFill>
                  <a:schemeClr val="accent4"/>
                </a:solidFill>
              </a:rPr>
              <a:t> hotspots’, or </a:t>
            </a:r>
            <a:r>
              <a:rPr lang="fr-FR" sz="2000" b="1" dirty="0" err="1">
                <a:solidFill>
                  <a:schemeClr val="accent4"/>
                </a:solidFill>
              </a:rPr>
              <a:t>where</a:t>
            </a:r>
            <a:r>
              <a:rPr lang="fr-FR" sz="2000" b="1" dirty="0">
                <a:solidFill>
                  <a:schemeClr val="accent4"/>
                </a:solidFill>
              </a:rPr>
              <a:t> </a:t>
            </a:r>
            <a:r>
              <a:rPr lang="en-US" sz="2000" b="1" dirty="0">
                <a:solidFill>
                  <a:schemeClr val="accent4"/>
                </a:solidFill>
              </a:rPr>
              <a:t>livelihoods are already at risk due to </a:t>
            </a:r>
            <a:r>
              <a:rPr lang="en-US" sz="2000" b="1" dirty="0" smtClean="0">
                <a:solidFill>
                  <a:schemeClr val="accent4"/>
                </a:solidFill>
              </a:rPr>
              <a:t>CC &amp; </a:t>
            </a:r>
            <a:r>
              <a:rPr lang="fr-FR" sz="2000" b="1" dirty="0" err="1" smtClean="0">
                <a:solidFill>
                  <a:schemeClr val="accent4"/>
                </a:solidFill>
              </a:rPr>
              <a:t>env’tal</a:t>
            </a:r>
            <a:r>
              <a:rPr lang="fr-FR" sz="2000" b="1" dirty="0" smtClean="0">
                <a:solidFill>
                  <a:schemeClr val="accent4"/>
                </a:solidFill>
              </a:rPr>
              <a:t> </a:t>
            </a:r>
            <a:r>
              <a:rPr lang="fr-FR" sz="2000" b="1" dirty="0" err="1" smtClean="0">
                <a:solidFill>
                  <a:schemeClr val="accent4"/>
                </a:solidFill>
              </a:rPr>
              <a:t>degradation</a:t>
            </a:r>
            <a:r>
              <a:rPr lang="fr-FR" sz="2000" b="1" dirty="0" smtClean="0">
                <a:solidFill>
                  <a:schemeClr val="accent4"/>
                </a:solidFill>
              </a:rPr>
              <a:t> </a:t>
            </a:r>
            <a:r>
              <a:rPr lang="fr-FR" sz="2000" dirty="0">
                <a:solidFill>
                  <a:schemeClr val="accent4"/>
                </a:solidFill>
              </a:rPr>
              <a:t>(UNHCR 2020).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773927"/>
          </a:xfrm>
        </p:spPr>
        <p:txBody>
          <a:bodyPr/>
          <a:lstStyle/>
          <a:p>
            <a:r>
              <a:rPr lang="en-US" dirty="0" smtClean="0">
                <a:solidFill>
                  <a:schemeClr val="accent4">
                    <a:lumMod val="75000"/>
                  </a:schemeClr>
                </a:solidFill>
              </a:rPr>
              <a:t>4. Focus </a:t>
            </a:r>
            <a:r>
              <a:rPr lang="en-US" dirty="0">
                <a:solidFill>
                  <a:schemeClr val="accent4">
                    <a:lumMod val="75000"/>
                  </a:schemeClr>
                </a:solidFill>
              </a:rPr>
              <a:t>for the future</a:t>
            </a:r>
            <a:endParaRPr lang="fr-FR" dirty="0">
              <a:solidFill>
                <a:schemeClr val="accent4">
                  <a:lumMod val="75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20457" y="1476774"/>
            <a:ext cx="8596668" cy="4486704"/>
          </a:xfrm>
        </p:spPr>
        <p:txBody>
          <a:bodyPr>
            <a:normAutofit/>
          </a:bodyPr>
          <a:lstStyle/>
          <a:p>
            <a:r>
              <a:rPr lang="en-US" dirty="0"/>
              <a:t>Mainstream and integrate climate sensitivity</a:t>
            </a:r>
          </a:p>
          <a:p>
            <a:r>
              <a:rPr lang="en-US" dirty="0"/>
              <a:t>Democratize climate awareness and prioritize gender inclusion</a:t>
            </a:r>
          </a:p>
          <a:p>
            <a:r>
              <a:rPr lang="en-US" dirty="0"/>
              <a:t>Implement policies and </a:t>
            </a:r>
            <a:r>
              <a:rPr lang="en-US" dirty="0" err="1"/>
              <a:t>programmes</a:t>
            </a:r>
            <a:r>
              <a:rPr lang="en-US" dirty="0"/>
              <a:t> that facilitate adaptation and risk management as opposed to crisis management</a:t>
            </a:r>
          </a:p>
          <a:p>
            <a:r>
              <a:rPr lang="en-US" dirty="0"/>
              <a:t>Create international advocacy coalitions that recognize the special needs of climate-induced migrants, for many of whom returning home may never be an option as the climate crisis continues</a:t>
            </a:r>
          </a:p>
          <a:p>
            <a:r>
              <a:rPr lang="en-US" dirty="0"/>
              <a:t>Engage local governments and other municipal actors in planning and decision making around addressing climate induced forced migration</a:t>
            </a:r>
          </a:p>
          <a:p>
            <a:r>
              <a:rPr lang="en-US" dirty="0"/>
              <a:t>Establish a regional protection framework on human mobility in the context of climate change</a:t>
            </a:r>
          </a:p>
          <a:p>
            <a:r>
              <a:rPr lang="en-US" dirty="0"/>
              <a:t>Enhance data and evidence through further research</a:t>
            </a:r>
            <a:endParaRPr lang="fr-FR" dirty="0"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2944586"/>
            <a:ext cx="8596668" cy="1320800"/>
          </a:xfrm>
        </p:spPr>
        <p:txBody>
          <a:bodyPr>
            <a:normAutofit/>
          </a:bodyPr>
          <a:lstStyle/>
          <a:p>
            <a:pPr algn="ctr"/>
            <a:r>
              <a:rPr lang="en-US" sz="5400" b="1" dirty="0">
                <a:solidFill>
                  <a:schemeClr val="accent4">
                    <a:lumMod val="75000"/>
                  </a:schemeClr>
                </a:solidFill>
              </a:rPr>
              <a:t>Thank you</a:t>
            </a:r>
            <a:endParaRPr lang="fr-FR" sz="5400" b="1" dirty="0">
              <a:solidFill>
                <a:schemeClr val="accent4">
                  <a:lumMod val="75000"/>
                </a:schemeClr>
              </a:solidFill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Facet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Facet">
      <a:majorFont>
        <a:latin typeface="Trebuchet MS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547</TotalTime>
  <Words>1338</Words>
  <Application>Microsoft Office PowerPoint</Application>
  <PresentationFormat>Widescreen</PresentationFormat>
  <Paragraphs>104</Paragraphs>
  <Slides>32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32</vt:i4>
      </vt:variant>
    </vt:vector>
  </HeadingPairs>
  <TitlesOfParts>
    <vt:vector size="40" baseType="lpstr">
      <vt:lpstr>Arial</vt:lpstr>
      <vt:lpstr>Calibri</vt:lpstr>
      <vt:lpstr>ElsevierGulliver</vt:lpstr>
      <vt:lpstr>Times New Roman</vt:lpstr>
      <vt:lpstr>Trebuchet MS</vt:lpstr>
      <vt:lpstr>Wingdings</vt:lpstr>
      <vt:lpstr>Wingdings 3</vt:lpstr>
      <vt:lpstr>Facet</vt:lpstr>
      <vt:lpstr>PowerPoint Presentation</vt:lpstr>
      <vt:lpstr>Presentation Outline </vt:lpstr>
      <vt:lpstr>1.About the Horn of Africa (IGAD Region)</vt:lpstr>
      <vt:lpstr>1.About the HoA Region Contd… </vt:lpstr>
      <vt:lpstr>Climate Change-Induced Migration </vt:lpstr>
      <vt:lpstr>2. Current Snapshot of Climate-Induced Displacements</vt:lpstr>
      <vt:lpstr>Trend of Internal Displacement in the HOA</vt:lpstr>
      <vt:lpstr>Literature Language: Who are climate-induced displaced people?</vt:lpstr>
      <vt:lpstr>PowerPoint Presentation</vt:lpstr>
      <vt:lpstr>Climate Refugees - the world’s Forgotten Victims</vt:lpstr>
      <vt:lpstr>PowerPoint Presentation</vt:lpstr>
      <vt:lpstr>Climate change vulnerability</vt:lpstr>
      <vt:lpstr>Precipitation</vt:lpstr>
      <vt:lpstr>Temperature</vt:lpstr>
      <vt:lpstr>Flooding</vt:lpstr>
      <vt:lpstr>Climate Hazards (droughts, floods, heat waves, cold waves, storms, cyclones/hurricanes, sea level rise, wildfires, etc.)</vt:lpstr>
      <vt:lpstr>Vulnerability to Climate Hazard</vt:lpstr>
      <vt:lpstr>3. Perceptions, research challenges and awareness level about Climate-induced migration </vt:lpstr>
      <vt:lpstr>3.2 Limited data on climate-induced forced migration</vt:lpstr>
      <vt:lpstr>3.3 Limited Awareness and Communication in Climate-induced migration</vt:lpstr>
      <vt:lpstr>3.4 AWARENESS AND COMMUNICATION ABOUT CLIMATE CHANGE AND MIGRATION IN THE EU: A FOCUS ON BELGIUM, GREECE, ITALY AND SPAIN</vt:lpstr>
      <vt:lpstr>3.5 Source of Information About Climate Change</vt:lpstr>
      <vt:lpstr>3.6 Trust about information on climate change</vt:lpstr>
      <vt:lpstr>3.7 Can anything be done to tackle climate change</vt:lpstr>
      <vt:lpstr>3.8 Responsibility to address effects of climate change</vt:lpstr>
      <vt:lpstr>3.9 Extent to which climate change and climate induced migration were addressed in schools</vt:lpstr>
      <vt:lpstr>3.10 Causes of Migration</vt:lpstr>
      <vt:lpstr>Gaps and Needs</vt:lpstr>
      <vt:lpstr>4. FOCUS FOR THE FUTURE?</vt:lpstr>
      <vt:lpstr>4. FOCUS FOR THE FUTURE  </vt:lpstr>
      <vt:lpstr>4. Focus for the future</vt:lpstr>
      <vt:lpstr>Thank you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Migration and Climate Change in the Horn of Africa</dc:title>
  <dc:creator>Fredu Nega Tegebu</dc:creator>
  <cp:lastModifiedBy>Daniel Fantaye</cp:lastModifiedBy>
  <cp:revision>79</cp:revision>
  <dcterms:created xsi:type="dcterms:W3CDTF">2024-03-04T12:06:00Z</dcterms:created>
  <dcterms:modified xsi:type="dcterms:W3CDTF">2026-02-09T13:34:47Z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9E8A495090CE43DB953DEA5B70FB7BEA_13</vt:lpwstr>
  </property>
  <property fmtid="{D5CDD505-2E9C-101B-9397-08002B2CF9AE}" pid="3" name="KSOProductBuildVer">
    <vt:lpwstr>1033-12.2.0.23196</vt:lpwstr>
  </property>
</Properties>
</file>